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7"/>
  </p:notesMasterIdLst>
  <p:handoutMasterIdLst>
    <p:handoutMasterId r:id="rId68"/>
  </p:handoutMasterIdLst>
  <p:sldIdLst>
    <p:sldId id="666" r:id="rId5"/>
    <p:sldId id="758" r:id="rId6"/>
    <p:sldId id="759" r:id="rId7"/>
    <p:sldId id="908" r:id="rId8"/>
    <p:sldId id="1218" r:id="rId9"/>
    <p:sldId id="718" r:id="rId10"/>
    <p:sldId id="784" r:id="rId11"/>
    <p:sldId id="1184" r:id="rId12"/>
    <p:sldId id="1186" r:id="rId13"/>
    <p:sldId id="1187" r:id="rId14"/>
    <p:sldId id="1188" r:id="rId15"/>
    <p:sldId id="1189" r:id="rId16"/>
    <p:sldId id="1190" r:id="rId17"/>
    <p:sldId id="1191" r:id="rId18"/>
    <p:sldId id="1192" r:id="rId19"/>
    <p:sldId id="1193" r:id="rId20"/>
    <p:sldId id="1194" r:id="rId21"/>
    <p:sldId id="1195" r:id="rId22"/>
    <p:sldId id="1196" r:id="rId23"/>
    <p:sldId id="1197" r:id="rId24"/>
    <p:sldId id="1198" r:id="rId25"/>
    <p:sldId id="1199" r:id="rId26"/>
    <p:sldId id="1200" r:id="rId27"/>
    <p:sldId id="1201" r:id="rId28"/>
    <p:sldId id="1202" r:id="rId29"/>
    <p:sldId id="1181" r:id="rId30"/>
    <p:sldId id="1203" r:id="rId31"/>
    <p:sldId id="1204" r:id="rId32"/>
    <p:sldId id="1205" r:id="rId33"/>
    <p:sldId id="1220" r:id="rId34"/>
    <p:sldId id="1206" r:id="rId35"/>
    <p:sldId id="1207" r:id="rId36"/>
    <p:sldId id="1208" r:id="rId37"/>
    <p:sldId id="1209" r:id="rId38"/>
    <p:sldId id="1210" r:id="rId39"/>
    <p:sldId id="1211" r:id="rId40"/>
    <p:sldId id="1182" r:id="rId41"/>
    <p:sldId id="1212" r:id="rId42"/>
    <p:sldId id="1213" r:id="rId43"/>
    <p:sldId id="1214" r:id="rId44"/>
    <p:sldId id="1215" r:id="rId45"/>
    <p:sldId id="1216" r:id="rId46"/>
    <p:sldId id="1217" r:id="rId47"/>
    <p:sldId id="873" r:id="rId48"/>
    <p:sldId id="874" r:id="rId49"/>
    <p:sldId id="875" r:id="rId50"/>
    <p:sldId id="876" r:id="rId51"/>
    <p:sldId id="976" r:id="rId52"/>
    <p:sldId id="977" r:id="rId53"/>
    <p:sldId id="860" r:id="rId54"/>
    <p:sldId id="861" r:id="rId55"/>
    <p:sldId id="862" r:id="rId56"/>
    <p:sldId id="863" r:id="rId57"/>
    <p:sldId id="864" r:id="rId58"/>
    <p:sldId id="865" r:id="rId59"/>
    <p:sldId id="869" r:id="rId60"/>
    <p:sldId id="870" r:id="rId61"/>
    <p:sldId id="867" r:id="rId62"/>
    <p:sldId id="868" r:id="rId63"/>
    <p:sldId id="777" r:id="rId64"/>
    <p:sldId id="1178" r:id="rId65"/>
    <p:sldId id="851" r:id="rId66"/>
  </p:sldIdLst>
  <p:sldSz cx="9144000" cy="5143500" type="screen16x9"/>
  <p:notesSz cx="6858000" cy="9144000"/>
  <p:embeddedFontLst>
    <p:embeddedFont>
      <p:font typeface="나눔명조 ExtraBold" panose="02020603020101020101" pitchFamily="18" charset="-127"/>
      <p:bold r:id="rId69"/>
    </p:embeddedFont>
    <p:embeddedFont>
      <p:font typeface="나눔고딕" panose="020D0604000000000000" pitchFamily="50" charset="-127"/>
      <p:regular r:id="rId70"/>
      <p:bold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나눔바른고딕" panose="020B0600000101010101" charset="-127"/>
      <p:regular r:id="rId76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44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57" userDrawn="1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3" pos="4127" userDrawn="1">
          <p15:clr>
            <a:srgbClr val="A4A3A4"/>
          </p15:clr>
        </p15:guide>
        <p15:guide id="24" pos="41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CC6600"/>
    <a:srgbClr val="0B5395"/>
    <a:srgbClr val="0CA0C7"/>
    <a:srgbClr val="A6A6A6"/>
    <a:srgbClr val="089CA3"/>
    <a:srgbClr val="595959"/>
    <a:srgbClr val="4F81BD"/>
    <a:srgbClr val="E3A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4" autoAdjust="0"/>
    <p:restoredTop sz="93866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73" y="62"/>
      </p:cViewPr>
      <p:guideLst>
        <p:guide orient="horz" pos="1144"/>
        <p:guide orient="horz" pos="1008"/>
        <p:guide orient="horz" pos="735"/>
        <p:guide pos="476"/>
        <p:guide pos="453"/>
        <p:guide pos="657"/>
        <p:guide orient="horz" pos="441"/>
        <p:guide pos="499"/>
        <p:guide orient="horz" pos="940"/>
        <p:guide orient="horz" pos="781"/>
        <p:guide pos="4127"/>
        <p:guide pos="415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626A4FAF-D7C0-46F5-92DF-60CB905489FA}"/>
    <pc:docChg chg="delSld">
      <pc:chgData name="홍필두" userId="a613eac9-2ee1-4936-8d5c-6f3d69f7b146" providerId="ADAL" clId="{626A4FAF-D7C0-46F5-92DF-60CB905489FA}" dt="2021-04-28T13:46:00.753" v="0" actId="47"/>
      <pc:docMkLst>
        <pc:docMk/>
      </pc:docMkLst>
      <pc:sldChg chg="del">
        <pc:chgData name="홍필두" userId="a613eac9-2ee1-4936-8d5c-6f3d69f7b146" providerId="ADAL" clId="{626A4FAF-D7C0-46F5-92DF-60CB905489FA}" dt="2021-04-28T13:46:00.753" v="0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626A4FAF-D7C0-46F5-92DF-60CB905489FA}" dt="2021-04-28T13:46:00.753" v="0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626A4FAF-D7C0-46F5-92DF-60CB905489FA}" dt="2021-04-28T13:46:00.753" v="0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626A4FAF-D7C0-46F5-92DF-60CB905489FA}" dt="2021-04-28T13:46:00.753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626A4FAF-D7C0-46F5-92DF-60CB905489FA}" dt="2021-04-28T13:46:00.753" v="0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626A4FAF-D7C0-46F5-92DF-60CB905489FA}" dt="2021-04-28T13:46:00.753" v="0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015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3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21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97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45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56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573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97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38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1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44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463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49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08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692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692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54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915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27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58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5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524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04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330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344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645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26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094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79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925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01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431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81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063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83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8.jpe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18.jpe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표준모듈</a:t>
            </a:r>
            <a:endParaRPr kumimoji="0" lang="ko-KR" altLang="en-US" sz="42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11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32" y="4202219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6B2230-800B-42FF-B7E5-2EFB9BFD7340}"/>
              </a:ext>
            </a:extLst>
          </p:cNvPr>
          <p:cNvGrpSpPr/>
          <p:nvPr/>
        </p:nvGrpSpPr>
        <p:grpSpPr>
          <a:xfrm>
            <a:off x="711271" y="2855222"/>
            <a:ext cx="5876853" cy="1197839"/>
            <a:chOff x="702526" y="2051169"/>
            <a:chExt cx="5890479" cy="20518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01718A-D40E-47AC-A6C8-BB3106AAB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82892B-0C47-4426-AD14-B4158D3A6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50880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0C4CA8-6387-4B2A-BC72-23DA52C34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22730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0E1B01-EB22-480E-A16E-A435912FE77E}"/>
              </a:ext>
            </a:extLst>
          </p:cNvPr>
          <p:cNvSpPr/>
          <p:nvPr/>
        </p:nvSpPr>
        <p:spPr bwMode="auto">
          <a:xfrm>
            <a:off x="711270" y="303352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math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math.sin(math.pi/2.0)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1.0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93388-FFEE-40F6-B16C-33D82BB005AC}"/>
              </a:ext>
            </a:extLst>
          </p:cNvPr>
          <p:cNvSpPr/>
          <p:nvPr/>
        </p:nvSpPr>
        <p:spPr bwMode="auto">
          <a:xfrm>
            <a:off x="719138" y="799650"/>
            <a:ext cx="4227201" cy="68363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라이브러리를 사용하기 위하여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선언하여야 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FB726E-0B70-44D9-97BE-28D5FD10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531322"/>
            <a:ext cx="5761777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endParaRPr kumimoji="0" lang="ko-KR" altLang="en-US" sz="1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 </a:t>
            </a:r>
            <a:r>
              <a:rPr kumimoji="0" lang="ko-KR" altLang="en-US" sz="1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단축명</a:t>
            </a:r>
            <a:endParaRPr kumimoji="0" lang="ko-KR" altLang="en-US" sz="1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6A848E-ABE0-443E-A502-F67090439A00}"/>
              </a:ext>
            </a:extLst>
          </p:cNvPr>
          <p:cNvCxnSpPr/>
          <p:nvPr/>
        </p:nvCxnSpPr>
        <p:spPr bwMode="auto">
          <a:xfrm>
            <a:off x="719572" y="707822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1C8879E-5798-4196-B349-AE8592F779C9}"/>
              </a:ext>
            </a:extLst>
          </p:cNvPr>
          <p:cNvCxnSpPr/>
          <p:nvPr/>
        </p:nvCxnSpPr>
        <p:spPr bwMode="auto">
          <a:xfrm>
            <a:off x="719572" y="269026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4478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93388-FFEE-40F6-B16C-33D82BB005AC}"/>
              </a:ext>
            </a:extLst>
          </p:cNvPr>
          <p:cNvSpPr/>
          <p:nvPr/>
        </p:nvSpPr>
        <p:spPr bwMode="auto">
          <a:xfrm>
            <a:off x="719138" y="799650"/>
            <a:ext cx="4227201" cy="68363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라이브러리를 사용하기 위하여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선언하여야 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FB726E-0B70-44D9-97BE-28D5FD10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531322"/>
            <a:ext cx="5761777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kumimoji="0" lang="ko-KR" altLang="en-US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endParaRPr kumimoji="0" lang="ko-KR" altLang="en-US" sz="1800" b="1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 </a:t>
            </a:r>
            <a:r>
              <a:rPr kumimoji="0" lang="ko-KR" altLang="en-US" sz="1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단축명</a:t>
            </a:r>
            <a:endParaRPr kumimoji="0" lang="ko-KR" altLang="en-US" sz="1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6A848E-ABE0-443E-A502-F67090439A00}"/>
              </a:ext>
            </a:extLst>
          </p:cNvPr>
          <p:cNvCxnSpPr/>
          <p:nvPr/>
        </p:nvCxnSpPr>
        <p:spPr bwMode="auto">
          <a:xfrm>
            <a:off x="719572" y="707822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1C8879E-5798-4196-B349-AE8592F779C9}"/>
              </a:ext>
            </a:extLst>
          </p:cNvPr>
          <p:cNvCxnSpPr/>
          <p:nvPr/>
        </p:nvCxnSpPr>
        <p:spPr bwMode="auto">
          <a:xfrm>
            <a:off x="719572" y="269026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3096C8-71D9-4993-A3E2-8EAACF143C7D}"/>
              </a:ext>
            </a:extLst>
          </p:cNvPr>
          <p:cNvGrpSpPr/>
          <p:nvPr/>
        </p:nvGrpSpPr>
        <p:grpSpPr>
          <a:xfrm>
            <a:off x="711271" y="2855222"/>
            <a:ext cx="5876853" cy="2101324"/>
            <a:chOff x="702526" y="2051169"/>
            <a:chExt cx="5890479" cy="35994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8C03AD2-FD1D-4ECC-97D3-5C4351A61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555799-345B-4DFF-A099-C375AB2A4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293672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2DF1AA-CD51-4942-BD35-DF1DBCBE4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470354"/>
              <a:ext cx="5890479" cy="180276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2724DE-676C-43F9-9CE7-5D475309EE71}"/>
              </a:ext>
            </a:extLst>
          </p:cNvPr>
          <p:cNvSpPr/>
          <p:nvPr/>
        </p:nvSpPr>
        <p:spPr bwMode="auto">
          <a:xfrm>
            <a:off x="711270" y="303352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from math import sin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sin(3.141592/2)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0.9999999999999466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=RESTART: Shell =================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from math import sin,pi #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여러 함수 사용시</a:t>
            </a:r>
            <a:endParaRPr lang="pt-BR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sin(pi/2.0)</a:t>
            </a:r>
          </a:p>
          <a:p>
            <a:pPr algn="l" latinLnBrk="0"/>
            <a:r>
              <a:rPr lang="pt-BR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157749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93388-FFEE-40F6-B16C-33D82BB005AC}"/>
              </a:ext>
            </a:extLst>
          </p:cNvPr>
          <p:cNvSpPr/>
          <p:nvPr/>
        </p:nvSpPr>
        <p:spPr bwMode="auto">
          <a:xfrm>
            <a:off x="719138" y="799650"/>
            <a:ext cx="4227201" cy="68363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라이브러리를 사용하기 위하여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선언하여야 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FB726E-0B70-44D9-97BE-28D5FD10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531322"/>
            <a:ext cx="5761777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kumimoji="0" lang="ko-KR" altLang="en-US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endParaRPr kumimoji="0" lang="ko-KR" altLang="en-US" sz="1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b="1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 </a:t>
            </a:r>
            <a:r>
              <a:rPr kumimoji="0" lang="ko-KR" altLang="en-US" sz="1800" b="1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단축명</a:t>
            </a:r>
            <a:endParaRPr kumimoji="0" lang="ko-KR" altLang="en-US" sz="1800" b="1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6A848E-ABE0-443E-A502-F67090439A00}"/>
              </a:ext>
            </a:extLst>
          </p:cNvPr>
          <p:cNvCxnSpPr/>
          <p:nvPr/>
        </p:nvCxnSpPr>
        <p:spPr bwMode="auto">
          <a:xfrm>
            <a:off x="719572" y="707822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1C8879E-5798-4196-B349-AE8592F779C9}"/>
              </a:ext>
            </a:extLst>
          </p:cNvPr>
          <p:cNvCxnSpPr/>
          <p:nvPr/>
        </p:nvCxnSpPr>
        <p:spPr bwMode="auto">
          <a:xfrm>
            <a:off x="719572" y="269026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295B92-DCD0-46FE-A630-C4719616CB4F}"/>
              </a:ext>
            </a:extLst>
          </p:cNvPr>
          <p:cNvGrpSpPr/>
          <p:nvPr/>
        </p:nvGrpSpPr>
        <p:grpSpPr>
          <a:xfrm>
            <a:off x="711271" y="2855222"/>
            <a:ext cx="5876853" cy="1163514"/>
            <a:chOff x="702526" y="2051169"/>
            <a:chExt cx="5890479" cy="19930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7B76C4-27E2-410C-9D02-1814CE4FF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2D488AF-5A74-43AE-8FED-8332553E3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47746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76E733-75C8-4C6D-B499-A4DB5078C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63933"/>
              <a:ext cx="5890479" cy="180276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506442-ECBB-4CA4-8221-DC1DF2A71F4C}"/>
              </a:ext>
            </a:extLst>
          </p:cNvPr>
          <p:cNvSpPr/>
          <p:nvPr/>
        </p:nvSpPr>
        <p:spPr bwMode="auto">
          <a:xfrm>
            <a:off x="711270" y="303352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math as m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m.sin(m.pi/2.0)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1.0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6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8138D-7F14-4584-8A85-C3FB46391798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라이브러리에 대한 내용을 보기 위하여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help()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9E8C4B-0B59-4523-8B2C-C13ECCFBB80D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18C49F-37D8-419D-A5C5-FE460EFDA7F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F4F07A8-3171-4E69-BA94-6CBB75BC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6D56F5-D11A-4805-8604-85B3789BB88D}"/>
              </a:ext>
            </a:extLst>
          </p:cNvPr>
          <p:cNvGrpSpPr/>
          <p:nvPr/>
        </p:nvGrpSpPr>
        <p:grpSpPr>
          <a:xfrm>
            <a:off x="711271" y="1508350"/>
            <a:ext cx="5876854" cy="3426106"/>
            <a:chOff x="702526" y="2051169"/>
            <a:chExt cx="5890479" cy="58687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ADC29A1-8673-43CE-AE88-86D2093ED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D6AF800-31C8-4F31-9EA8-B92EC14A9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520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610C7C-A21A-41F5-9719-28D0807C6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739639"/>
              <a:ext cx="5890479" cy="18027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8307F-97A5-4107-B334-32CE9298EABB}"/>
              </a:ext>
            </a:extLst>
          </p:cNvPr>
          <p:cNvSpPr/>
          <p:nvPr/>
        </p:nvSpPr>
        <p:spPr bwMode="auto">
          <a:xfrm>
            <a:off x="711270" y="1686657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math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help(math)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Help on built-in module math: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NAME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math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DESCRIPTION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This module is always available.  It provides access to the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mathematical functions defined by the C standard.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FUNCTIONS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acos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(x, /)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Return the arc cosine (measured in radians) of x.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acosh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(x, /)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Return the inverse hyperbolic cosine of x.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---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이하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생략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---</a:t>
            </a:r>
            <a:endParaRPr lang="pt-BR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22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math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8138D-7F14-4584-8A85-C3FB46391798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등 다양한 분야에서 수학 및 통계학적인 지식이 필요함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9E8C4B-0B59-4523-8B2C-C13ECCFBB80D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18C49F-37D8-419D-A5C5-FE460EFDA7F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F4F07A8-3171-4E69-BA94-6CBB75BC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E60755-DCB9-4080-99C7-8310D0AF8A0E}"/>
              </a:ext>
            </a:extLst>
          </p:cNvPr>
          <p:cNvSpPr/>
          <p:nvPr/>
        </p:nvSpPr>
        <p:spPr bwMode="auto">
          <a:xfrm>
            <a:off x="1255311" y="15636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삼각함수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사항을 정리해 본 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몇 가지 실습을 수행함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DF9A39-9E4E-4613-BDE8-ADC177660AEF}"/>
              </a:ext>
            </a:extLst>
          </p:cNvPr>
          <p:cNvGrpSpPr/>
          <p:nvPr/>
        </p:nvGrpSpPr>
        <p:grpSpPr>
          <a:xfrm>
            <a:off x="719572" y="1563688"/>
            <a:ext cx="507705" cy="732091"/>
            <a:chOff x="593089" y="2787774"/>
            <a:chExt cx="507705" cy="7320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C7107A-927E-4175-92D1-9C474D21EF4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4063BE-5046-4933-8EDE-26415465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54D44B-DE61-404A-948F-AF1AA59C0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514600"/>
            <a:ext cx="5871943" cy="23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값을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도에서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360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도까지 구해보자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각도를 측정하는 단위는 도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(degree)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라디안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(radian: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=3.141592...,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 기준으로 표시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있다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𝜋는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360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도이다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도는 몇 라디안인가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/180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-1~1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나오며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라디안으로 사용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sin(0)=0, sin(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/2)=1, sin(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)=0, sin(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𝜋*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3/4)=-1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0D1695-29A1-4EE9-84EB-574F661BC967}"/>
              </a:ext>
            </a:extLst>
          </p:cNvPr>
          <p:cNvCxnSpPr/>
          <p:nvPr/>
        </p:nvCxnSpPr>
        <p:spPr bwMode="auto">
          <a:xfrm>
            <a:off x="719572" y="244305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0E064B-0D04-4B54-B171-C62836816ABA}"/>
              </a:ext>
            </a:extLst>
          </p:cNvPr>
          <p:cNvCxnSpPr/>
          <p:nvPr/>
        </p:nvCxnSpPr>
        <p:spPr bwMode="auto">
          <a:xfrm>
            <a:off x="719572" y="4891960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84524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math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DD23A8-654C-49E2-AA90-2AB2C6B5A919}"/>
              </a:ext>
            </a:extLst>
          </p:cNvPr>
          <p:cNvSpPr/>
          <p:nvPr/>
        </p:nvSpPr>
        <p:spPr bwMode="auto">
          <a:xfrm>
            <a:off x="719572" y="700089"/>
            <a:ext cx="507705" cy="497174"/>
          </a:xfrm>
          <a:prstGeom prst="rect">
            <a:avLst/>
          </a:prstGeom>
          <a:solidFill>
            <a:srgbClr val="089CA3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01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8F8E57-3290-422A-800F-0F4A4097D210}"/>
              </a:ext>
            </a:extLst>
          </p:cNvPr>
          <p:cNvSpPr/>
          <p:nvPr/>
        </p:nvSpPr>
        <p:spPr bwMode="auto">
          <a:xfrm>
            <a:off x="1255309" y="700088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도는 𝜋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/180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라디안 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877277-7557-4466-84BF-A51EE6AADA0E}"/>
              </a:ext>
            </a:extLst>
          </p:cNvPr>
          <p:cNvSpPr/>
          <p:nvPr/>
        </p:nvSpPr>
        <p:spPr bwMode="auto">
          <a:xfrm>
            <a:off x="719572" y="1266367"/>
            <a:ext cx="507705" cy="497174"/>
          </a:xfrm>
          <a:prstGeom prst="rect">
            <a:avLst/>
          </a:prstGeom>
          <a:solidFill>
            <a:srgbClr val="089CA3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02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B39F7E-CE2C-4E05-998D-142E4B771580}"/>
              </a:ext>
            </a:extLst>
          </p:cNvPr>
          <p:cNvSpPr/>
          <p:nvPr/>
        </p:nvSpPr>
        <p:spPr bwMode="auto">
          <a:xfrm>
            <a:off x="1255309" y="1266366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-1~1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값을 가짐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790E43-F862-4973-B0D8-6980D6A0786D}"/>
              </a:ext>
            </a:extLst>
          </p:cNvPr>
          <p:cNvSpPr/>
          <p:nvPr/>
        </p:nvSpPr>
        <p:spPr bwMode="auto">
          <a:xfrm>
            <a:off x="719572" y="1832644"/>
            <a:ext cx="507705" cy="739105"/>
          </a:xfrm>
          <a:prstGeom prst="rect">
            <a:avLst/>
          </a:prstGeom>
          <a:solidFill>
            <a:srgbClr val="089CA3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03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0B6C64-4156-44E6-AE37-DE6730CD6968}"/>
              </a:ext>
            </a:extLst>
          </p:cNvPr>
          <p:cNvSpPr/>
          <p:nvPr/>
        </p:nvSpPr>
        <p:spPr bwMode="auto">
          <a:xfrm>
            <a:off x="1255309" y="1832644"/>
            <a:ext cx="5337696" cy="739106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양수화하기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sin+1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더하면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0~2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값을 가짐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A26CB8-B121-4285-8404-CE10D2194796}"/>
              </a:ext>
            </a:extLst>
          </p:cNvPr>
          <p:cNvSpPr/>
          <p:nvPr/>
        </p:nvSpPr>
        <p:spPr bwMode="auto">
          <a:xfrm>
            <a:off x="719572" y="2640853"/>
            <a:ext cx="507705" cy="497174"/>
          </a:xfrm>
          <a:prstGeom prst="rect">
            <a:avLst/>
          </a:prstGeom>
          <a:solidFill>
            <a:srgbClr val="089CA3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04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3C032E-037B-49F9-A9D2-6AE49373CAB6}"/>
              </a:ext>
            </a:extLst>
          </p:cNvPr>
          <p:cNvSpPr/>
          <p:nvPr/>
        </p:nvSpPr>
        <p:spPr bwMode="auto">
          <a:xfrm>
            <a:off x="1255309" y="2640852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값에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배를 곱하면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0~100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값을 가짐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66B163-1FBC-440F-8351-3F9B62C4E0C9}"/>
              </a:ext>
            </a:extLst>
          </p:cNvPr>
          <p:cNvSpPr/>
          <p:nvPr/>
        </p:nvSpPr>
        <p:spPr bwMode="auto">
          <a:xfrm>
            <a:off x="719572" y="3207130"/>
            <a:ext cx="507705" cy="497174"/>
          </a:xfrm>
          <a:prstGeom prst="rect">
            <a:avLst/>
          </a:prstGeom>
          <a:solidFill>
            <a:srgbClr val="089CA3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05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CB51CD-6721-4BC4-9282-E8861AF6CE7B}"/>
              </a:ext>
            </a:extLst>
          </p:cNvPr>
          <p:cNvSpPr/>
          <p:nvPr/>
        </p:nvSpPr>
        <p:spPr bwMode="auto">
          <a:xfrm>
            <a:off x="1255309" y="3207129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값만큼 띄어 쓴 다음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찍어봄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9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math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4F16FB-B0F6-4231-BD6A-7CEC18D724EF}"/>
              </a:ext>
            </a:extLst>
          </p:cNvPr>
          <p:cNvGrpSpPr/>
          <p:nvPr/>
        </p:nvGrpSpPr>
        <p:grpSpPr>
          <a:xfrm>
            <a:off x="711271" y="717452"/>
            <a:ext cx="5876853" cy="2311440"/>
            <a:chOff x="702526" y="2051169"/>
            <a:chExt cx="5890479" cy="395937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F0AF86-3B2B-4B7D-BDC3-2B18D3D47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F342598-12AD-4058-B7E4-6AE4A3FB7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4751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81F466-4919-4BBC-A44E-6D3B5E4D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30272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6C40D-F5EB-408F-8874-EECF5D50D020}"/>
              </a:ext>
            </a:extLst>
          </p:cNvPr>
          <p:cNvSpPr/>
          <p:nvPr/>
        </p:nvSpPr>
        <p:spPr bwMode="auto">
          <a:xfrm>
            <a:off x="711270" y="89575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from math import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sin,pi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range(360):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sin_value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=sin(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*pi/180)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space_value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=int( (1+sin_value)*50)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print(" "*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space_value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 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print("[%f]"%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sin_value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4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math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4F16FB-B0F6-4231-BD6A-7CEC18D724EF}"/>
              </a:ext>
            </a:extLst>
          </p:cNvPr>
          <p:cNvGrpSpPr/>
          <p:nvPr/>
        </p:nvGrpSpPr>
        <p:grpSpPr>
          <a:xfrm>
            <a:off x="711271" y="717452"/>
            <a:ext cx="5155519" cy="4121190"/>
            <a:chOff x="702526" y="2051169"/>
            <a:chExt cx="5890479" cy="705938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F0AF86-3B2B-4B7D-BDC3-2B18D3D47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F342598-12AD-4058-B7E4-6AE4A3FB7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639487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181F466-4919-4BBC-A44E-6D3B5E4DC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930281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6C40D-F5EB-408F-8874-EECF5D50D020}"/>
              </a:ext>
            </a:extLst>
          </p:cNvPr>
          <p:cNvSpPr/>
          <p:nvPr/>
        </p:nvSpPr>
        <p:spPr bwMode="auto">
          <a:xfrm>
            <a:off x="711270" y="89575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C:/Users/iamhpd/AppData/Local/Programs/Python/Python37/mysin.py ==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[0.000000]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[0.017452]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[0.034899]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[0.052336]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[0.069756]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[0.087156]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[0.104528]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[0.121869]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[0.139173]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[0.156434]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[0.173648]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[0.190809]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[0.207912]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[0.224951]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[0.241922]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[0.258819]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[0.275637]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[0.292372]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[0.309017]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[0.325568]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[0.342020]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[0.358368]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[0.374607]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[0.390731]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 [0.406737]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  [0.422618]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  [0.438371]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   [0.453990]</a:t>
            </a:r>
          </a:p>
          <a:p>
            <a:pPr algn="l" latinLnBrk="0"/>
            <a:r>
              <a:rPr lang="en-US" altLang="ko-KR" sz="8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                                           [0.469472]</a:t>
            </a:r>
            <a:endParaRPr lang="pt-BR" altLang="ko-KR" sz="8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590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mathplotlib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맛보기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F10E39-4397-4967-887E-2391E4122C23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 모듈로 설치가 필요함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F9989E-A9C6-43D3-86D6-7F4B198DB9F5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0EB305-A69A-478C-9D38-1AAA1B61C835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1781FB-E156-436E-893E-9C4C0806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D82ABA-5BA8-4DAB-8E2F-E807DC99DEE6}"/>
              </a:ext>
            </a:extLst>
          </p:cNvPr>
          <p:cNvGrpSpPr/>
          <p:nvPr/>
        </p:nvGrpSpPr>
        <p:grpSpPr>
          <a:xfrm>
            <a:off x="719572" y="1323339"/>
            <a:ext cx="5870141" cy="909322"/>
            <a:chOff x="719572" y="1361439"/>
            <a:chExt cx="5870141" cy="9093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E34B5A-3D0B-4172-BDF6-9C9134E447BE}"/>
                </a:ext>
              </a:extLst>
            </p:cNvPr>
            <p:cNvSpPr/>
            <p:nvPr/>
          </p:nvSpPr>
          <p:spPr bwMode="auto">
            <a:xfrm>
              <a:off x="1255311" y="1361439"/>
              <a:ext cx="5334402" cy="90932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3.7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이상에서는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pip(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설치를 위한 도구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설치되어 있고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그래프를 그리는 콘솔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등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 설치되어 있기 때문에 편리함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819CFAD-3345-4263-AC6C-DAC7F0BF5748}"/>
                </a:ext>
              </a:extLst>
            </p:cNvPr>
            <p:cNvGrpSpPr/>
            <p:nvPr/>
          </p:nvGrpSpPr>
          <p:grpSpPr>
            <a:xfrm>
              <a:off x="719572" y="1361440"/>
              <a:ext cx="507705" cy="909320"/>
              <a:chOff x="593089" y="852791"/>
              <a:chExt cx="507705" cy="90932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A66C8-4EE3-404C-B63A-F1785D2CED4D}"/>
                  </a:ext>
                </a:extLst>
              </p:cNvPr>
              <p:cNvSpPr/>
              <p:nvPr/>
            </p:nvSpPr>
            <p:spPr bwMode="auto">
              <a:xfrm>
                <a:off x="593089" y="852791"/>
                <a:ext cx="507705" cy="909320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846398E-7578-404A-8FFE-E8662C448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1208174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D86EC9-C7BD-458E-B18E-0DEFB451E122}"/>
              </a:ext>
            </a:extLst>
          </p:cNvPr>
          <p:cNvGrpSpPr/>
          <p:nvPr/>
        </p:nvGrpSpPr>
        <p:grpSpPr>
          <a:xfrm>
            <a:off x="1404923" y="2232661"/>
            <a:ext cx="4515816" cy="511342"/>
            <a:chOff x="1577402" y="1532761"/>
            <a:chExt cx="4515816" cy="511342"/>
          </a:xfrm>
        </p:grpSpPr>
        <p:sp>
          <p:nvSpPr>
            <p:cNvPr id="16" name="위로 굽은 화살표 12">
              <a:extLst>
                <a:ext uri="{FF2B5EF4-FFF2-40B4-BE49-F238E27FC236}">
                  <a16:creationId xmlns:a16="http://schemas.microsoft.com/office/drawing/2014/main" id="{83B371F0-E6ED-4A05-B74B-644A917C1DC7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14DB84-DEBC-4748-97D1-249C1D255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51902"/>
              <a:ext cx="4211433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 버전은 해당 도구를 다 설치하여야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06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mathplotlib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맛보기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8B24-C780-46C2-976A-87E3C5127D73}"/>
              </a:ext>
            </a:extLst>
          </p:cNvPr>
          <p:cNvSpPr/>
          <p:nvPr/>
        </p:nvSpPr>
        <p:spPr bwMode="auto">
          <a:xfrm>
            <a:off x="719572" y="696522"/>
            <a:ext cx="507705" cy="732091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C360AE-D7EB-4653-BD5B-6C430DA1AD85}"/>
              </a:ext>
            </a:extLst>
          </p:cNvPr>
          <p:cNvSpPr/>
          <p:nvPr/>
        </p:nvSpPr>
        <p:spPr bwMode="auto">
          <a:xfrm>
            <a:off x="1255309" y="696522"/>
            <a:ext cx="5337696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cmd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명령하여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설치함</a:t>
            </a:r>
          </a:p>
        </p:txBody>
      </p:sp>
      <p:pic>
        <p:nvPicPr>
          <p:cNvPr id="22" name="그림 1">
            <a:extLst>
              <a:ext uri="{FF2B5EF4-FFF2-40B4-BE49-F238E27FC236}">
                <a16:creationId xmlns:a16="http://schemas.microsoft.com/office/drawing/2014/main" id="{AA853E02-F879-4823-A096-9EBE8FC2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08762"/>
            <a:ext cx="5832475" cy="1790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 발생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sys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mathplotlib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맛보기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8B24-C780-46C2-976A-87E3C5127D73}"/>
              </a:ext>
            </a:extLst>
          </p:cNvPr>
          <p:cNvSpPr/>
          <p:nvPr/>
        </p:nvSpPr>
        <p:spPr bwMode="auto">
          <a:xfrm>
            <a:off x="719572" y="696522"/>
            <a:ext cx="507705" cy="732091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C360AE-D7EB-4653-BD5B-6C430DA1AD85}"/>
              </a:ext>
            </a:extLst>
          </p:cNvPr>
          <p:cNvSpPr/>
          <p:nvPr/>
        </p:nvSpPr>
        <p:spPr bwMode="auto">
          <a:xfrm>
            <a:off x="1255309" y="696522"/>
            <a:ext cx="5337696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[import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matplotlib.pyplot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as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pyplot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가지고 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410E7-56A5-4198-8D66-EDEE2A51E356}"/>
              </a:ext>
            </a:extLst>
          </p:cNvPr>
          <p:cNvSpPr/>
          <p:nvPr/>
        </p:nvSpPr>
        <p:spPr bwMode="auto">
          <a:xfrm>
            <a:off x="719572" y="1563688"/>
            <a:ext cx="507705" cy="732091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40CDE2-4FA6-4A81-872D-5A4F3A8610E2}"/>
              </a:ext>
            </a:extLst>
          </p:cNvPr>
          <p:cNvSpPr/>
          <p:nvPr/>
        </p:nvSpPr>
        <p:spPr bwMode="auto">
          <a:xfrm>
            <a:off x="1255309" y="1563688"/>
            <a:ext cx="5337696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plt.plot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리스트값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리스트값을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그래프함수에 전달함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FAAA48-7CE0-4CD3-AFAF-2471A7B6B986}"/>
              </a:ext>
            </a:extLst>
          </p:cNvPr>
          <p:cNvSpPr/>
          <p:nvPr/>
        </p:nvSpPr>
        <p:spPr bwMode="auto">
          <a:xfrm>
            <a:off x="719572" y="2430854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70B1CB-944B-4D8E-95F9-FF638357B37C}"/>
              </a:ext>
            </a:extLst>
          </p:cNvPr>
          <p:cNvSpPr/>
          <p:nvPr/>
        </p:nvSpPr>
        <p:spPr bwMode="auto">
          <a:xfrm>
            <a:off x="1255309" y="2430853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plt.show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통하여 그래프를 그림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66D5BA-6AF3-40BC-978D-05BBD064E72B}"/>
              </a:ext>
            </a:extLst>
          </p:cNvPr>
          <p:cNvSpPr/>
          <p:nvPr/>
        </p:nvSpPr>
        <p:spPr>
          <a:xfrm>
            <a:off x="2136264" y="2968106"/>
            <a:ext cx="4451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자세한 사항은 검색을 통하여 심화 학습함</a:t>
            </a:r>
          </a:p>
        </p:txBody>
      </p:sp>
    </p:spTree>
    <p:extLst>
      <p:ext uri="{BB962C8B-B14F-4D97-AF65-F5344CB8AC3E}">
        <p14:creationId xmlns:p14="http://schemas.microsoft.com/office/powerpoint/2010/main" val="994048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mathplotlib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맛보기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B56E8C-5008-4D59-A5ED-783A02CA0DD7}"/>
              </a:ext>
            </a:extLst>
          </p:cNvPr>
          <p:cNvGrpSpPr/>
          <p:nvPr/>
        </p:nvGrpSpPr>
        <p:grpSpPr>
          <a:xfrm>
            <a:off x="711270" y="717452"/>
            <a:ext cx="6927779" cy="2337883"/>
            <a:chOff x="702526" y="2051169"/>
            <a:chExt cx="5890479" cy="400467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D4581F-2F55-4C59-A258-31E772F97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8FA8C5-2ECE-4226-990B-B13823F81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4426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7EE5293-C588-4A5B-9F94-986FD07DF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75567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109A47-86DE-47CD-BE59-428990A618A4}"/>
              </a:ext>
            </a:extLst>
          </p:cNvPr>
          <p:cNvSpPr/>
          <p:nvPr/>
        </p:nvSpPr>
        <p:spPr bwMode="auto">
          <a:xfrm>
            <a:off x="711270" y="895759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from math import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sin,pi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import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matplotlib.pyplot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as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plt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graph_value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=[]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리스트 선언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빈 리스트를 만들어야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append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가능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range(360):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graph_value.append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(sin(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*pi/180)) #sin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값을 하나씩 리스트에 넣음</a:t>
            </a:r>
          </a:p>
          <a:p>
            <a:pPr algn="l" latinLnBrk="0"/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plt.plot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graph_value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해당 리스트를 그래프 함수에 보냄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plt.show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551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mathplotlib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맛보기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아래쪽 화살표 5">
            <a:extLst>
              <a:ext uri="{FF2B5EF4-FFF2-40B4-BE49-F238E27FC236}">
                <a16:creationId xmlns:a16="http://schemas.microsoft.com/office/drawing/2014/main" id="{64457D43-0E55-4CD6-B0F3-887DC4ED56F2}"/>
              </a:ext>
            </a:extLst>
          </p:cNvPr>
          <p:cNvSpPr/>
          <p:nvPr/>
        </p:nvSpPr>
        <p:spPr bwMode="auto">
          <a:xfrm>
            <a:off x="2698651" y="729808"/>
            <a:ext cx="1730474" cy="510030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">
            <a:extLst>
              <a:ext uri="{FF2B5EF4-FFF2-40B4-BE49-F238E27FC236}">
                <a16:creationId xmlns:a16="http://schemas.microsoft.com/office/drawing/2014/main" id="{B1D86240-D788-43C7-8832-8F305C612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03" y="1277938"/>
            <a:ext cx="4356100" cy="368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4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statistics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700088"/>
            <a:ext cx="5868553" cy="497175"/>
            <a:chOff x="719572" y="700088"/>
            <a:chExt cx="5868553" cy="4971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26B595-914A-40E3-9C5A-EE71FA461A92}"/>
                </a:ext>
              </a:extLst>
            </p:cNvPr>
            <p:cNvSpPr/>
            <p:nvPr/>
          </p:nvSpPr>
          <p:spPr bwMode="auto">
            <a:xfrm>
              <a:off x="1255311" y="700088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 관련 모듈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BBF10D-C23B-4768-89D3-510327C61225}"/>
                </a:ext>
              </a:extLst>
            </p:cNvPr>
            <p:cNvGrpSpPr/>
            <p:nvPr/>
          </p:nvGrpSpPr>
          <p:grpSpPr>
            <a:xfrm>
              <a:off x="719572" y="700089"/>
              <a:ext cx="507705" cy="497174"/>
              <a:chOff x="820492" y="3806335"/>
              <a:chExt cx="507705" cy="49717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82617AF-C8A7-45E9-80B9-780AC7DA3FDC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7ED08C3-077E-4A1C-A5C4-1A842D9F1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A20E9C-811B-4E42-BF3C-17363726FA7A}"/>
              </a:ext>
            </a:extLst>
          </p:cNvPr>
          <p:cNvSpPr/>
          <p:nvPr/>
        </p:nvSpPr>
        <p:spPr bwMode="auto">
          <a:xfrm>
            <a:off x="1255311" y="132749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표준편차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stdev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(variance)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구하는데 사용아 가능함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643DE9-7996-4CED-9F12-59F0E1D5F544}"/>
              </a:ext>
            </a:extLst>
          </p:cNvPr>
          <p:cNvGrpSpPr/>
          <p:nvPr/>
        </p:nvGrpSpPr>
        <p:grpSpPr>
          <a:xfrm>
            <a:off x="719572" y="1327498"/>
            <a:ext cx="507705" cy="732091"/>
            <a:chOff x="820492" y="3806334"/>
            <a:chExt cx="507705" cy="7320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A1445A-FEB3-4DC4-AAE4-3C7CED978160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E3CB3A-D504-47DC-A40E-0A5CD115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819383-B1BC-4F2F-A33A-5FC85338C8AE}"/>
              </a:ext>
            </a:extLst>
          </p:cNvPr>
          <p:cNvGrpSpPr/>
          <p:nvPr/>
        </p:nvGrpSpPr>
        <p:grpSpPr>
          <a:xfrm>
            <a:off x="711271" y="2189824"/>
            <a:ext cx="3860729" cy="2233753"/>
            <a:chOff x="702526" y="2051169"/>
            <a:chExt cx="5890479" cy="382630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9283E32-D257-4A88-BF25-1DE184CAC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2DB3B8D-901A-45CA-977C-A9BD79D91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16179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B8959BA-DABB-44B5-9A59-8A87F76D0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697198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B4A1F1-5822-4596-9F44-DACC03DDB7FC}"/>
              </a:ext>
            </a:extLst>
          </p:cNvPr>
          <p:cNvSpPr/>
          <p:nvPr/>
        </p:nvSpPr>
        <p:spPr bwMode="auto">
          <a:xfrm>
            <a:off x="711270" y="2368131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 statistics as s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a=[100,95,25,33,45,90,100,35,25]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s.mean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(a)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60.888888888888886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s.stdev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(a)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표준편차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34.18129768032675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s.variance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(a)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분산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1168.361111111111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C5DA50-2E99-4F68-8EE7-185D84F6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406" y="2657521"/>
            <a:ext cx="1627821" cy="151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s.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입력하고 몇 초 기다리면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모듈의 함수가 리스트로 나옴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참고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D65D07D-92C8-4E53-B25E-51AB53EB4FC6}"/>
              </a:ext>
            </a:extLst>
          </p:cNvPr>
          <p:cNvCxnSpPr>
            <a:cxnSpLocks/>
          </p:cNvCxnSpPr>
          <p:nvPr/>
        </p:nvCxnSpPr>
        <p:spPr bwMode="auto">
          <a:xfrm>
            <a:off x="4644867" y="2425281"/>
            <a:ext cx="1892618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E027FA-09FC-4A8D-AD6E-1250893E996A}"/>
              </a:ext>
            </a:extLst>
          </p:cNvPr>
          <p:cNvSpPr/>
          <p:nvPr/>
        </p:nvSpPr>
        <p:spPr bwMode="auto">
          <a:xfrm>
            <a:off x="4754406" y="2220304"/>
            <a:ext cx="812482" cy="409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TIP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D92D45-CE19-492E-9530-414975692BA2}"/>
              </a:ext>
            </a:extLst>
          </p:cNvPr>
          <p:cNvCxnSpPr>
            <a:cxnSpLocks/>
          </p:cNvCxnSpPr>
          <p:nvPr/>
        </p:nvCxnSpPr>
        <p:spPr bwMode="auto">
          <a:xfrm>
            <a:off x="4644867" y="4167608"/>
            <a:ext cx="1892618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0283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statistics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F733EB-CEB8-44AC-984E-446D4917C717}"/>
              </a:ext>
            </a:extLst>
          </p:cNvPr>
          <p:cNvSpPr/>
          <p:nvPr/>
        </p:nvSpPr>
        <p:spPr>
          <a:xfrm>
            <a:off x="861060" y="868680"/>
            <a:ext cx="5727065" cy="792480"/>
          </a:xfrm>
          <a:prstGeom prst="roundRect">
            <a:avLst/>
          </a:prstGeom>
          <a:noFill/>
          <a:ln>
            <a:solidFill>
              <a:srgbClr val="0B539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9E7670D-0614-4A32-AED2-63F20CAE912D}"/>
              </a:ext>
            </a:extLst>
          </p:cNvPr>
          <p:cNvSpPr/>
          <p:nvPr/>
        </p:nvSpPr>
        <p:spPr>
          <a:xfrm>
            <a:off x="719138" y="701041"/>
            <a:ext cx="751522" cy="577850"/>
          </a:xfrm>
          <a:prstGeom prst="wedgeEllipseCallout">
            <a:avLst>
              <a:gd name="adj1" fmla="val 41295"/>
              <a:gd name="adj2" fmla="val 50632"/>
            </a:avLst>
          </a:prstGeom>
          <a:solidFill>
            <a:srgbClr val="0B539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Q</a:t>
            </a:r>
            <a:endParaRPr lang="ko-KR" altLang="en-US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B59EBC-7CB2-4D58-909F-6B4F4D28DB49}"/>
              </a:ext>
            </a:extLst>
          </p:cNvPr>
          <p:cNvSpPr/>
          <p:nvPr/>
        </p:nvSpPr>
        <p:spPr>
          <a:xfrm>
            <a:off x="1541462" y="934621"/>
            <a:ext cx="4975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거리를 갈 때는 시속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120km, 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때는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왔을 때 평균 시속 몇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왔는가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80FC5CF8-3DD9-4B05-BA41-454E8D9D5732}"/>
              </a:ext>
            </a:extLst>
          </p:cNvPr>
          <p:cNvSpPr/>
          <p:nvPr/>
        </p:nvSpPr>
        <p:spPr>
          <a:xfrm>
            <a:off x="719138" y="1865630"/>
            <a:ext cx="751522" cy="577850"/>
          </a:xfrm>
          <a:prstGeom prst="wedgeEllipseCallout">
            <a:avLst>
              <a:gd name="adj1" fmla="val 41295"/>
              <a:gd name="adj2" fmla="val 50632"/>
            </a:avLst>
          </a:prstGeom>
          <a:solidFill>
            <a:srgbClr val="0B539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8EB61F-3E4F-47C5-9923-10C6B494306F}"/>
              </a:ext>
            </a:extLst>
          </p:cNvPr>
          <p:cNvSpPr/>
          <p:nvPr/>
        </p:nvSpPr>
        <p:spPr>
          <a:xfrm>
            <a:off x="1470660" y="1932970"/>
            <a:ext cx="528828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잘못된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풀이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358775" lvl="0" indent="-182563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(120 + 80)/2 =100 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시속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100km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177800" lvl="0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올바른 풀이</a:t>
            </a:r>
          </a:p>
          <a:p>
            <a:pPr marL="358775" lvl="0" indent="-182563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갈 때는 시속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120km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이므로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50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분 걸렸고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올 때는 시속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80km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이므로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75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분 걸림</a:t>
            </a:r>
          </a:p>
          <a:p>
            <a:pPr marL="358775" lvl="0" indent="-182563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총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125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분 동안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200km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를 간 것이므로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200 × 60/125 =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시속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96km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임</a:t>
            </a:r>
          </a:p>
          <a:p>
            <a:pPr marL="358775" lvl="0" indent="-182563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나눔바른고딕" panose="020B0603020101020101" pitchFamily="50" charset="-127"/>
              <a:buChar char="-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이런 평균을 조화평균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(Harmonic Mean)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361596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statistics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사용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F733EB-CEB8-44AC-984E-446D4917C717}"/>
              </a:ext>
            </a:extLst>
          </p:cNvPr>
          <p:cNvSpPr/>
          <p:nvPr/>
        </p:nvSpPr>
        <p:spPr>
          <a:xfrm>
            <a:off x="861060" y="868680"/>
            <a:ext cx="5727065" cy="792480"/>
          </a:xfrm>
          <a:prstGeom prst="roundRect">
            <a:avLst/>
          </a:prstGeom>
          <a:noFill/>
          <a:ln>
            <a:solidFill>
              <a:srgbClr val="0B539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9E7670D-0614-4A32-AED2-63F20CAE912D}"/>
              </a:ext>
            </a:extLst>
          </p:cNvPr>
          <p:cNvSpPr/>
          <p:nvPr/>
        </p:nvSpPr>
        <p:spPr>
          <a:xfrm>
            <a:off x="719138" y="701041"/>
            <a:ext cx="751522" cy="577850"/>
          </a:xfrm>
          <a:prstGeom prst="wedgeEllipseCallout">
            <a:avLst>
              <a:gd name="adj1" fmla="val 41295"/>
              <a:gd name="adj2" fmla="val 50632"/>
            </a:avLst>
          </a:prstGeom>
          <a:solidFill>
            <a:srgbClr val="0B5395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Q</a:t>
            </a:r>
            <a:endParaRPr lang="ko-KR" altLang="en-US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B59EBC-7CB2-4D58-909F-6B4F4D28DB49}"/>
              </a:ext>
            </a:extLst>
          </p:cNvPr>
          <p:cNvSpPr/>
          <p:nvPr/>
        </p:nvSpPr>
        <p:spPr>
          <a:xfrm>
            <a:off x="1541462" y="934621"/>
            <a:ext cx="4975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거리를 갈 때는 시속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120km, 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때는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왔을 때 평균 시속 몇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왔는가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8B128E-E110-42C9-9A6F-CBBD9683A00E}"/>
              </a:ext>
            </a:extLst>
          </p:cNvPr>
          <p:cNvGrpSpPr/>
          <p:nvPr/>
        </p:nvGrpSpPr>
        <p:grpSpPr>
          <a:xfrm>
            <a:off x="971551" y="1906172"/>
            <a:ext cx="5616574" cy="1342404"/>
            <a:chOff x="702526" y="2051169"/>
            <a:chExt cx="5890479" cy="229947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A19AB6-9881-45A2-815D-129528FF3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971E75-3749-418B-97C4-324B0564A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172509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E3193F-96D4-4FB5-A621-CC6F1C1A4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70363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14E0A-8F15-499C-A7F7-8DC3CF029B56}"/>
              </a:ext>
            </a:extLst>
          </p:cNvPr>
          <p:cNvSpPr/>
          <p:nvPr/>
        </p:nvSpPr>
        <p:spPr bwMode="auto">
          <a:xfrm>
            <a:off x="971550" y="2084479"/>
            <a:ext cx="469582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 statistics as s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s.harmonic_mean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([120,80])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96.0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921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time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datetime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시간차 계산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sleep()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 발생</a:t>
            </a:r>
          </a:p>
        </p:txBody>
      </p:sp>
    </p:spTree>
    <p:extLst>
      <p:ext uri="{BB962C8B-B14F-4D97-AF65-F5344CB8AC3E}">
        <p14:creationId xmlns:p14="http://schemas.microsoft.com/office/powerpoint/2010/main" val="748977780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F988EE-1675-4222-ABDF-533CDF73DFA4}"/>
              </a:ext>
            </a:extLst>
          </p:cNvPr>
          <p:cNvSpPr/>
          <p:nvPr/>
        </p:nvSpPr>
        <p:spPr bwMode="auto">
          <a:xfrm>
            <a:off x="1255311" y="328706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ctime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시각을 영문 문자형식으로 표시가 가능함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49BA29-0E77-43AC-B71D-E777C99EB956}"/>
              </a:ext>
            </a:extLst>
          </p:cNvPr>
          <p:cNvGrpSpPr/>
          <p:nvPr/>
        </p:nvGrpSpPr>
        <p:grpSpPr>
          <a:xfrm>
            <a:off x="719572" y="3287069"/>
            <a:ext cx="507705" cy="497174"/>
            <a:chOff x="820492" y="3806335"/>
            <a:chExt cx="507705" cy="4971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D0E9DA-03BB-4C9F-948E-E994AABB5AB4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A92D29-F4FC-449F-A35D-0836D804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DF427-8397-4788-9A59-7DCECDB1F19D}"/>
              </a:ext>
            </a:extLst>
          </p:cNvPr>
          <p:cNvSpPr/>
          <p:nvPr/>
        </p:nvSpPr>
        <p:spPr bwMode="auto">
          <a:xfrm>
            <a:off x="1255311" y="70008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임포트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시간을 얻음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D6BED9-C2C5-487C-9240-D5C4203392F0}"/>
              </a:ext>
            </a:extLst>
          </p:cNvPr>
          <p:cNvGrpSpPr/>
          <p:nvPr/>
        </p:nvGrpSpPr>
        <p:grpSpPr>
          <a:xfrm>
            <a:off x="719572" y="700087"/>
            <a:ext cx="507705" cy="732091"/>
            <a:chOff x="820492" y="3806334"/>
            <a:chExt cx="507705" cy="7320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06AAD3-C77D-466C-87BB-CC58CED158DE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78C2C7-5A75-416F-BA19-B28829BF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DA5742-94BF-468F-9919-2BB0CED0B6FF}"/>
              </a:ext>
            </a:extLst>
          </p:cNvPr>
          <p:cNvSpPr/>
          <p:nvPr/>
        </p:nvSpPr>
        <p:spPr bwMode="auto">
          <a:xfrm>
            <a:off x="1255311" y="1562414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얻어진 시간은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1970.1.1 0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초로 부터 몇 초가 지났는지 표시함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6069538-4F37-491F-9B1A-BEC83D79A42C}"/>
              </a:ext>
            </a:extLst>
          </p:cNvPr>
          <p:cNvGrpSpPr/>
          <p:nvPr/>
        </p:nvGrpSpPr>
        <p:grpSpPr>
          <a:xfrm>
            <a:off x="719572" y="1562414"/>
            <a:ext cx="507705" cy="732091"/>
            <a:chOff x="820492" y="3806334"/>
            <a:chExt cx="507705" cy="7320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A5EA25-310B-4DDC-838B-5DFF9E326E54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9C6D59B-FA9F-4DB9-8C88-EDCA63FE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597BF2-9A00-43DB-83A8-EB4BEF12D2B2}"/>
              </a:ext>
            </a:extLst>
          </p:cNvPr>
          <p:cNvSpPr/>
          <p:nvPr/>
        </p:nvSpPr>
        <p:spPr bwMode="auto">
          <a:xfrm>
            <a:off x="1255311" y="242474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한국표준시는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+9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시간으로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1970.1.1.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정각부터 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A12611-8F9D-476E-9ED7-440D370ADF6E}"/>
              </a:ext>
            </a:extLst>
          </p:cNvPr>
          <p:cNvGrpSpPr/>
          <p:nvPr/>
        </p:nvGrpSpPr>
        <p:grpSpPr>
          <a:xfrm>
            <a:off x="719572" y="2424741"/>
            <a:ext cx="507705" cy="732091"/>
            <a:chOff x="820492" y="3806334"/>
            <a:chExt cx="507705" cy="7320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04EAAB4-DFCB-4038-8040-8CF416DA86D1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609DEE0-5338-418E-8982-F900B6B2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13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70E0BB-DE27-4B4B-8527-6A5C84DC6014}"/>
              </a:ext>
            </a:extLst>
          </p:cNvPr>
          <p:cNvGrpSpPr/>
          <p:nvPr/>
        </p:nvGrpSpPr>
        <p:grpSpPr>
          <a:xfrm>
            <a:off x="711270" y="717452"/>
            <a:ext cx="7721459" cy="2145044"/>
            <a:chOff x="702526" y="2051169"/>
            <a:chExt cx="5890479" cy="367435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4E72E36-A4A0-4DB7-9A87-4FE9C314E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7409830-60E9-4A3B-A37A-9B9EB95BB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11629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6E89719-3FBD-4624-A473-099AD6C57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45244"/>
              <a:ext cx="5890479" cy="180276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C5184A-27DD-4AD9-981C-4D4EFA3D3BE1}"/>
              </a:ext>
            </a:extLst>
          </p:cNvPr>
          <p:cNvSpPr/>
          <p:nvPr/>
        </p:nvSpPr>
        <p:spPr bwMode="auto">
          <a:xfrm>
            <a:off x="711270" y="895759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time as t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t.time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(); a 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현재시간을 구함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1538473517.0459952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t.ctime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(a)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초단위로 표시된 시간을 문자형식으로 표현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＇Tue Oct  2 18:45:17 2018＇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t.ctime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(0)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우리나라 기준으로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time=0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의 경우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1970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월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일 오전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시 정각이다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'Thu Jan  1 09:00:00 1970'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99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E1E32E-6041-4928-804C-E08C8F1D57C6}"/>
              </a:ext>
            </a:extLst>
          </p:cNvPr>
          <p:cNvGrpSpPr/>
          <p:nvPr/>
        </p:nvGrpSpPr>
        <p:grpSpPr>
          <a:xfrm>
            <a:off x="719572" y="1399115"/>
            <a:ext cx="5868553" cy="1286580"/>
            <a:chOff x="719572" y="1285170"/>
            <a:chExt cx="5868553" cy="12865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3C3E586-09D8-4675-AE3E-B3AFF9E994F5}"/>
                </a:ext>
              </a:extLst>
            </p:cNvPr>
            <p:cNvSpPr/>
            <p:nvPr/>
          </p:nvSpPr>
          <p:spPr bwMode="auto">
            <a:xfrm>
              <a:off x="1255311" y="1285170"/>
              <a:ext cx="5332814" cy="1286580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tm_year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tm_mon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tm_mday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tm_hour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tm_min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tm_sec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tm_wday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월요일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,1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화요일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~7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일요일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</a:t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tm_yday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tm_isdst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일광절약일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썸머타임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0D54377-FB4D-47D4-ACB4-C589812C9C73}"/>
                </a:ext>
              </a:extLst>
            </p:cNvPr>
            <p:cNvGrpSpPr/>
            <p:nvPr/>
          </p:nvGrpSpPr>
          <p:grpSpPr>
            <a:xfrm>
              <a:off x="719572" y="1285170"/>
              <a:ext cx="507705" cy="1286580"/>
              <a:chOff x="820492" y="3529090"/>
              <a:chExt cx="507705" cy="128658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EB738D-B8C0-4A88-82C7-9272C9FB2AF7}"/>
                  </a:ext>
                </a:extLst>
              </p:cNvPr>
              <p:cNvSpPr/>
              <p:nvPr/>
            </p:nvSpPr>
            <p:spPr bwMode="auto">
              <a:xfrm>
                <a:off x="820492" y="3529090"/>
                <a:ext cx="507705" cy="1286580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C332F59-0827-4F9B-A8BD-63A95FCA9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42524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336D5-4C0F-4F9A-9544-DADCA345C9C9}"/>
              </a:ext>
            </a:extLst>
          </p:cNvPr>
          <p:cNvGrpSpPr/>
          <p:nvPr/>
        </p:nvGrpSpPr>
        <p:grpSpPr>
          <a:xfrm>
            <a:off x="719572" y="700088"/>
            <a:ext cx="5868554" cy="515312"/>
            <a:chOff x="101311" y="3883994"/>
            <a:chExt cx="5899764" cy="12684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77785D-25D6-4348-85A7-105D6E0404E8}"/>
                </a:ext>
              </a:extLst>
            </p:cNvPr>
            <p:cNvSpPr/>
            <p:nvPr/>
          </p:nvSpPr>
          <p:spPr bwMode="auto">
            <a:xfrm>
              <a:off x="101311" y="3883994"/>
              <a:ext cx="2148909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localtime</a:t>
              </a: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1B22823-5EDA-4E97-88E3-886ACC48F459}"/>
                </a:ext>
              </a:extLst>
            </p:cNvPr>
            <p:cNvSpPr/>
            <p:nvPr/>
          </p:nvSpPr>
          <p:spPr bwMode="auto">
            <a:xfrm>
              <a:off x="2275778" y="3883994"/>
              <a:ext cx="3725297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 요소를 구조체로 반환함 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5EDDF7-FDB5-4120-8FCC-EF4F8BAC1E75}"/>
              </a:ext>
            </a:extLst>
          </p:cNvPr>
          <p:cNvSpPr/>
          <p:nvPr/>
        </p:nvSpPr>
        <p:spPr bwMode="auto">
          <a:xfrm>
            <a:off x="1255311" y="3276559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반환되는 구조체를 활용하여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포멧팅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거쳐 시간을 출력함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1E1464-B0AB-4D41-9F81-0A823EEC8498}"/>
              </a:ext>
            </a:extLst>
          </p:cNvPr>
          <p:cNvGrpSpPr/>
          <p:nvPr/>
        </p:nvGrpSpPr>
        <p:grpSpPr>
          <a:xfrm>
            <a:off x="719572" y="3276559"/>
            <a:ext cx="507705" cy="732091"/>
            <a:chOff x="820492" y="3806334"/>
            <a:chExt cx="507705" cy="7320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0C31F45-5D4F-4FB7-81E4-F2D1A0587C6F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DBD6E1F-6626-4459-BFF7-A30A265A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sp>
        <p:nvSpPr>
          <p:cNvPr id="34" name="위로 굽은 화살표 22">
            <a:extLst>
              <a:ext uri="{FF2B5EF4-FFF2-40B4-BE49-F238E27FC236}">
                <a16:creationId xmlns:a16="http://schemas.microsoft.com/office/drawing/2014/main" id="{45DCC3BA-37ED-4FFC-878A-4F321592DD01}"/>
              </a:ext>
            </a:extLst>
          </p:cNvPr>
          <p:cNvSpPr/>
          <p:nvPr/>
        </p:nvSpPr>
        <p:spPr bwMode="auto">
          <a:xfrm rot="5400000">
            <a:off x="1393460" y="269715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358802-3C45-4B39-AF9A-118E8E40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773340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썸머타임적용시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7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 모듈의 함수에 대해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600120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sys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모듈과 기타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built-in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모듈의 함수에 대해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853976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시간과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모듈의 함수에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2336D5-4C0F-4F9A-9544-DADCA345C9C9}"/>
              </a:ext>
            </a:extLst>
          </p:cNvPr>
          <p:cNvGrpSpPr/>
          <p:nvPr/>
        </p:nvGrpSpPr>
        <p:grpSpPr>
          <a:xfrm>
            <a:off x="719572" y="700088"/>
            <a:ext cx="5868554" cy="515312"/>
            <a:chOff x="101311" y="3883994"/>
            <a:chExt cx="5899764" cy="12684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77785D-25D6-4348-85A7-105D6E0404E8}"/>
                </a:ext>
              </a:extLst>
            </p:cNvPr>
            <p:cNvSpPr/>
            <p:nvPr/>
          </p:nvSpPr>
          <p:spPr bwMode="auto">
            <a:xfrm>
              <a:off x="101311" y="3883994"/>
              <a:ext cx="2148909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localtime</a:t>
              </a: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1B22823-5EDA-4E97-88E3-886ACC48F459}"/>
                </a:ext>
              </a:extLst>
            </p:cNvPr>
            <p:cNvSpPr/>
            <p:nvPr/>
          </p:nvSpPr>
          <p:spPr bwMode="auto">
            <a:xfrm>
              <a:off x="2275778" y="3883994"/>
              <a:ext cx="3725297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 요소를 구조체로 반환함 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19572" y="3790909"/>
            <a:ext cx="5868553" cy="732092"/>
            <a:chOff x="719572" y="3276559"/>
            <a:chExt cx="5868553" cy="73209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5EDDF7-FDB5-4120-8FCC-EF4F8BAC1E75}"/>
                </a:ext>
              </a:extLst>
            </p:cNvPr>
            <p:cNvSpPr/>
            <p:nvPr/>
          </p:nvSpPr>
          <p:spPr bwMode="auto">
            <a:xfrm>
              <a:off x="1255311" y="3276559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반환되는 구조체를 활용하여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포멧팅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작업을 거쳐 시간을 출력함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41E1464-B0AB-4D41-9F81-0A823EEC8498}"/>
                </a:ext>
              </a:extLst>
            </p:cNvPr>
            <p:cNvGrpSpPr/>
            <p:nvPr/>
          </p:nvGrpSpPr>
          <p:grpSpPr>
            <a:xfrm>
              <a:off x="719572" y="3276559"/>
              <a:ext cx="507705" cy="732091"/>
              <a:chOff x="820492" y="3806334"/>
              <a:chExt cx="507705" cy="7320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0C31F45-5D4F-4FB7-81E4-F2D1A0587C6F}"/>
                  </a:ext>
                </a:extLst>
              </p:cNvPr>
              <p:cNvSpPr/>
              <p:nvPr/>
            </p:nvSpPr>
            <p:spPr bwMode="auto">
              <a:xfrm>
                <a:off x="820492" y="3806334"/>
                <a:ext cx="507705" cy="732091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DBD6E1F-6626-4459-BFF7-A30A265AF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42524"/>
                <a:ext cx="258835" cy="22313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22462"/>
              </p:ext>
            </p:extLst>
          </p:nvPr>
        </p:nvGraphicFramePr>
        <p:xfrm>
          <a:off x="714520" y="1351490"/>
          <a:ext cx="5873606" cy="22969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17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5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ctr" latinLnBrk="0"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5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tm_year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24179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tm_mon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tm_mday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tm_hour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5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tm_min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tm_sec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556">
                <a:tc>
                  <a:txBody>
                    <a:bodyPr/>
                    <a:lstStyle/>
                    <a:p>
                      <a:pPr algn="l" latinLnBrk="0">
                        <a:spcBef>
                          <a:spcPts val="600"/>
                        </a:spcBef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tm_wday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요일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(0</a:t>
                      </a: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월요일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,1</a:t>
                      </a: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화요일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~7</a:t>
                      </a: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일요일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tm_yday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연간 일자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tm_isdst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일광절약일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/>
                      </a:r>
                      <a:b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kumimoji="0" lang="ko-KR" altLang="en-US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썸머타임</a:t>
                      </a:r>
                      <a:r>
                        <a:rPr kumimoji="0" lang="ko-KR" altLang="en-US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600" b="1" kern="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적용시</a:t>
                      </a:r>
                      <a:r>
                        <a:rPr kumimoji="0" lang="en-US" altLang="ko-KR" sz="1600" b="1" kern="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94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639CBE5-D7DB-4501-B2BD-387A3E1F074E}"/>
              </a:ext>
            </a:extLst>
          </p:cNvPr>
          <p:cNvGrpSpPr/>
          <p:nvPr/>
        </p:nvGrpSpPr>
        <p:grpSpPr>
          <a:xfrm>
            <a:off x="696711" y="717452"/>
            <a:ext cx="7944052" cy="3029664"/>
            <a:chOff x="696711" y="700088"/>
            <a:chExt cx="8052002" cy="30296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1CE9017-971E-4C32-B9EA-436B6E600DC5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8CE4F2A-0693-4CC0-88BA-9884634551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132E28B-18C0-433D-AEF0-B144784DCD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EEFA91F-E46D-4D6F-9DCF-C1E962938C6E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641733"/>
              <a:chOff x="696711" y="982776"/>
              <a:chExt cx="8052002" cy="264173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04EF752-92FE-4F24-87EE-21AE2CA418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264173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80119C1-C0F5-422B-8E66-6E1D47F2E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632207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2A6C03E-9175-4599-A828-831B9B2A5947}"/>
                </a:ext>
              </a:extLst>
            </p:cNvPr>
            <p:cNvGrpSpPr/>
            <p:nvPr/>
          </p:nvGrpSpPr>
          <p:grpSpPr>
            <a:xfrm>
              <a:off x="696711" y="3624509"/>
              <a:ext cx="8052002" cy="105243"/>
              <a:chOff x="696711" y="3624509"/>
              <a:chExt cx="8052002" cy="10524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B08B6D2-C90D-47AA-8810-BF43E199F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624509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41148A7-CDD8-4153-965F-CA3DC56C0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624509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5E566A-C22E-421C-A958-4BC7C899E0D6}"/>
              </a:ext>
            </a:extLst>
          </p:cNvPr>
          <p:cNvSpPr/>
          <p:nvPr/>
        </p:nvSpPr>
        <p:spPr bwMode="auto">
          <a:xfrm>
            <a:off x="711270" y="895759"/>
            <a:ext cx="741355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time as t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t.localtime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time.struct_time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tm_year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=2018,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tm_mon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=10,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tm_mday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=2,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tm_hour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=18,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tm_min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=58,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tm_sec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=8,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tm_wday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=1,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tm_yday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=275,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tm_isdst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print("%d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년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%d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%d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일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%02d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시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%02d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분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%02d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"%(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a.tm_year,a.tm_mon,a.tm_mday,a.tm_hour,a.tm_min,a.tm_sec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2018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년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일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18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시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58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분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08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</a:t>
            </a:r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19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datetime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1268" y="1321005"/>
            <a:ext cx="7499282" cy="1791931"/>
            <a:chOff x="711268" y="1559130"/>
            <a:chExt cx="7499282" cy="17919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40C2EAA-28D6-4B09-94DF-79BDB621601A}"/>
                </a:ext>
              </a:extLst>
            </p:cNvPr>
            <p:cNvGrpSpPr/>
            <p:nvPr/>
          </p:nvGrpSpPr>
          <p:grpSpPr>
            <a:xfrm>
              <a:off x="711270" y="1559130"/>
              <a:ext cx="7499280" cy="1791931"/>
              <a:chOff x="702526" y="2051169"/>
              <a:chExt cx="5890479" cy="306948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331B9D7-B4D0-4761-B0E8-A9B3E47B1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66A520D-4E2D-4306-8CDA-443732057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3"/>
                <a:ext cx="5890479" cy="2500666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3C268B9-F6E9-47DA-8670-4195F4CE02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4940379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7FFACF-6460-4BBF-89C2-204E34A2EE32}"/>
                </a:ext>
              </a:extLst>
            </p:cNvPr>
            <p:cNvSpPr/>
            <p:nvPr/>
          </p:nvSpPr>
          <p:spPr bwMode="auto">
            <a:xfrm>
              <a:off x="711268" y="1737437"/>
              <a:ext cx="7365932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import datetime as t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a=</a:t>
              </a:r>
              <a:r>
                <a:rPr lang="en-US" altLang="ko-KR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t.datetime.now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()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print("%d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년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%d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월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%d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일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%02d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시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%02d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분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</a:b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%02d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초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"%(</a:t>
              </a:r>
              <a:r>
                <a:rPr lang="en-US" altLang="ko-KR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a.year,a.month,a.day,a.hour,a.minute,a.second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))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2018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년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10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월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2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일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19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시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23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분 </a:t>
              </a:r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48</a:t>
              </a:r>
              <a:r>
                <a:rPr lang="ko-KR" altLang="en-US" dirty="0">
                  <a:latin typeface="Consolas" panose="020B0609020204030204" pitchFamily="49" charset="0"/>
                  <a:ea typeface="굴림" panose="020B0600000101010101" pitchFamily="50" charset="-127"/>
                </a:rPr>
                <a:t>초</a:t>
              </a:r>
              <a:endParaRPr lang="pt-BR" altLang="ko-KR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9572" y="700088"/>
            <a:ext cx="7490977" cy="497175"/>
            <a:chOff x="719572" y="700088"/>
            <a:chExt cx="7490977" cy="4971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26B595-914A-40E3-9C5A-EE71FA461A92}"/>
                </a:ext>
              </a:extLst>
            </p:cNvPr>
            <p:cNvSpPr/>
            <p:nvPr/>
          </p:nvSpPr>
          <p:spPr bwMode="auto">
            <a:xfrm>
              <a:off x="1255310" y="700088"/>
              <a:ext cx="6955239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datetime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모듈의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now()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함수로 보다 직관적으로 시간을 출력할 수 있음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5BBF10D-C23B-4768-89D3-510327C61225}"/>
                </a:ext>
              </a:extLst>
            </p:cNvPr>
            <p:cNvGrpSpPr/>
            <p:nvPr/>
          </p:nvGrpSpPr>
          <p:grpSpPr>
            <a:xfrm>
              <a:off x="719572" y="700089"/>
              <a:ext cx="507705" cy="497174"/>
              <a:chOff x="820492" y="3806335"/>
              <a:chExt cx="507705" cy="49717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82617AF-C8A7-45E9-80B9-780AC7DA3FDC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05A7E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7ED08C3-077E-4A1C-A5C4-1A842D9F1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1359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시간차 계산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F0156-BC8A-4D4E-BD70-AB3A9489A0AB}"/>
              </a:ext>
            </a:extLst>
          </p:cNvPr>
          <p:cNvSpPr/>
          <p:nvPr/>
        </p:nvSpPr>
        <p:spPr bwMode="auto">
          <a:xfrm>
            <a:off x="1255310" y="709326"/>
            <a:ext cx="6536139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시간 초와 종료 시간 초의 차이로 실행 시간을 구할 수 있음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D780054-8660-4B05-82E4-F7445D689C0B}"/>
              </a:ext>
            </a:extLst>
          </p:cNvPr>
          <p:cNvGrpSpPr/>
          <p:nvPr/>
        </p:nvGrpSpPr>
        <p:grpSpPr>
          <a:xfrm>
            <a:off x="719572" y="709327"/>
            <a:ext cx="507705" cy="497174"/>
            <a:chOff x="820492" y="3806335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8DA229-D0F0-4837-8AAC-8765611D62B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241830-3C7C-49F9-BA77-3F54B85D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672D70-A8F4-4937-A735-E237A2E44C6C}"/>
              </a:ext>
            </a:extLst>
          </p:cNvPr>
          <p:cNvGrpSpPr/>
          <p:nvPr/>
        </p:nvGrpSpPr>
        <p:grpSpPr>
          <a:xfrm>
            <a:off x="711271" y="1492250"/>
            <a:ext cx="5422829" cy="2563244"/>
            <a:chOff x="702526" y="2051169"/>
            <a:chExt cx="5890479" cy="439070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14AC85-1873-4BB5-B19F-E4A5DD88E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E79A1C-A474-427E-89FD-7C5FC82B3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77348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920854-53D6-4E30-AEEE-E7FF63C4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61600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60346-E8E1-4236-A6D8-1B90827E0819}"/>
              </a:ext>
            </a:extLst>
          </p:cNvPr>
          <p:cNvSpPr/>
          <p:nvPr/>
        </p:nvSpPr>
        <p:spPr bwMode="auto">
          <a:xfrm>
            <a:off x="711270" y="1670557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import time as t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start=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t.time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range(10000):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pass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end=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t.time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print("%f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초 동안 실행함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"%(end-start))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9" name="위로 굽은 화살표 22">
            <a:extLst>
              <a:ext uri="{FF2B5EF4-FFF2-40B4-BE49-F238E27FC236}">
                <a16:creationId xmlns:a16="http://schemas.microsoft.com/office/drawing/2014/main" id="{00A8BFDE-842A-47EB-A289-AC59239C90B1}"/>
              </a:ext>
            </a:extLst>
          </p:cNvPr>
          <p:cNvSpPr/>
          <p:nvPr/>
        </p:nvSpPr>
        <p:spPr bwMode="auto">
          <a:xfrm rot="5400000">
            <a:off x="5130919" y="4063929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1D22EB-1B19-4EAA-AC3F-127EBF17C9BB}"/>
              </a:ext>
            </a:extLst>
          </p:cNvPr>
          <p:cNvGrpSpPr/>
          <p:nvPr/>
        </p:nvGrpSpPr>
        <p:grpSpPr>
          <a:xfrm>
            <a:off x="5707849" y="3724632"/>
            <a:ext cx="3307755" cy="1205633"/>
            <a:chOff x="702526" y="2051169"/>
            <a:chExt cx="5890479" cy="206518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7D19A1E-02C5-4FDA-A4F6-D8AACE77D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9A783D2-AE47-40FA-BE10-075378EF4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53048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4404868-81E8-4E68-9416-212A0B8E0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36080"/>
              <a:ext cx="5890479" cy="18027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9C70E0-3851-4C1A-98C8-3AA6D4E3E171}"/>
              </a:ext>
            </a:extLst>
          </p:cNvPr>
          <p:cNvSpPr/>
          <p:nvPr/>
        </p:nvSpPr>
        <p:spPr bwMode="auto">
          <a:xfrm>
            <a:off x="5762243" y="3900836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0.000939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초 동안 실행함</a:t>
            </a:r>
          </a:p>
        </p:txBody>
      </p:sp>
    </p:spTree>
    <p:extLst>
      <p:ext uri="{BB962C8B-B14F-4D97-AF65-F5344CB8AC3E}">
        <p14:creationId xmlns:p14="http://schemas.microsoft.com/office/powerpoint/2010/main" val="276443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sleep()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F8A955-3FD3-4C95-96EC-C1B360329F48}"/>
              </a:ext>
            </a:extLst>
          </p:cNvPr>
          <p:cNvGrpSpPr/>
          <p:nvPr/>
        </p:nvGrpSpPr>
        <p:grpSpPr>
          <a:xfrm>
            <a:off x="719138" y="700088"/>
            <a:ext cx="5868987" cy="515312"/>
            <a:chOff x="651474" y="3883994"/>
            <a:chExt cx="5900200" cy="12684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22AA59-CDBA-409C-B9BB-F5D37AB6A631}"/>
                </a:ext>
              </a:extLst>
            </p:cNvPr>
            <p:cNvSpPr/>
            <p:nvPr/>
          </p:nvSpPr>
          <p:spPr bwMode="auto">
            <a:xfrm>
              <a:off x="651474" y="3883994"/>
              <a:ext cx="1598745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sleep(n)</a:t>
              </a: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B9CB9F7-C161-4AFC-BB2D-CE3D098A66FB}"/>
                </a:ext>
              </a:extLst>
            </p:cNvPr>
            <p:cNvSpPr/>
            <p:nvPr/>
          </p:nvSpPr>
          <p:spPr bwMode="auto">
            <a:xfrm>
              <a:off x="2275778" y="3883994"/>
              <a:ext cx="4275896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 동안 실행을 멈춘 후 다시 실행함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9EA0EB0-C2B5-4819-B048-CE2B49308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11270" y="1319435"/>
            <a:ext cx="2736780" cy="28269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4A1E9DF-A1D7-44B7-B564-BB7EB9164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11270" y="1602125"/>
            <a:ext cx="2736780" cy="14607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D6EFEB0-4A84-4725-9234-356C8C2F0C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11270" y="2957602"/>
            <a:ext cx="2736780" cy="10524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6B8131-56B8-4358-8522-59FD20600798}"/>
              </a:ext>
            </a:extLst>
          </p:cNvPr>
          <p:cNvSpPr/>
          <p:nvPr/>
        </p:nvSpPr>
        <p:spPr bwMode="auto">
          <a:xfrm>
            <a:off x="711269" y="1497742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import time as t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t.ctime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())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t.sleep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(3)</a:t>
            </a:r>
            <a:endParaRPr lang="pt-BR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41" name="위로 굽은 화살표 22">
            <a:extLst>
              <a:ext uri="{FF2B5EF4-FFF2-40B4-BE49-F238E27FC236}">
                <a16:creationId xmlns:a16="http://schemas.microsoft.com/office/drawing/2014/main" id="{44B5E5DC-2362-405A-BCE4-3A9A1229683D}"/>
              </a:ext>
            </a:extLst>
          </p:cNvPr>
          <p:cNvSpPr/>
          <p:nvPr/>
        </p:nvSpPr>
        <p:spPr bwMode="auto">
          <a:xfrm rot="5400000">
            <a:off x="2963719" y="308045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2AC86A-4168-46C5-A7F2-5F8A0558EB36}"/>
              </a:ext>
            </a:extLst>
          </p:cNvPr>
          <p:cNvGrpSpPr/>
          <p:nvPr/>
        </p:nvGrpSpPr>
        <p:grpSpPr>
          <a:xfrm>
            <a:off x="3534298" y="1469524"/>
            <a:ext cx="3057002" cy="3582845"/>
            <a:chOff x="702526" y="2051169"/>
            <a:chExt cx="5890479" cy="613722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5D546EE-244A-4C5E-A42B-186DFCF1A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678C304-E5CE-426A-B586-C205A3D46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482779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08905DF-DDC1-476E-A224-3000FC75A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008121"/>
              <a:ext cx="5890479" cy="180276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9062BB-2DD2-4B95-A59B-394615DA720E}"/>
              </a:ext>
            </a:extLst>
          </p:cNvPr>
          <p:cNvSpPr/>
          <p:nvPr/>
        </p:nvSpPr>
        <p:spPr bwMode="auto">
          <a:xfrm>
            <a:off x="3588692" y="1645728"/>
            <a:ext cx="5876853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19:33:38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19:33:41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19:33:44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19:33:47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19:33:50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19:33:53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19:33:56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19:33:59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19:34:02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Tue Oct  2 19:34:05 2018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78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난수 발생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1A4DF1-80E1-4F81-B1A2-B7A3C9DE3F79}"/>
              </a:ext>
            </a:extLst>
          </p:cNvPr>
          <p:cNvSpPr/>
          <p:nvPr/>
        </p:nvSpPr>
        <p:spPr bwMode="auto">
          <a:xfrm>
            <a:off x="1255311" y="1566121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난수 관련 함수를 이용함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7498B6-D9E7-4B4E-88C2-4BFF816280DF}"/>
              </a:ext>
            </a:extLst>
          </p:cNvPr>
          <p:cNvGrpSpPr/>
          <p:nvPr/>
        </p:nvGrpSpPr>
        <p:grpSpPr>
          <a:xfrm>
            <a:off x="719572" y="1566122"/>
            <a:ext cx="507705" cy="497174"/>
            <a:chOff x="820492" y="3806335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9842BA-33F9-455E-BF06-13C185A06B9A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7AB7D0-4BF9-4D7D-AF15-5B293BDB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E074EC-CD39-4488-AAC9-49D006416452}"/>
              </a:ext>
            </a:extLst>
          </p:cNvPr>
          <p:cNvSpPr/>
          <p:nvPr/>
        </p:nvSpPr>
        <p:spPr bwMode="auto">
          <a:xfrm>
            <a:off x="1255311" y="70008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리스트에서 심화학습 부분에 난수를 발생시켜서 프로그램을 처리하였음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227D25-BA38-4BB3-9E62-BF72FB68A3AA}"/>
              </a:ext>
            </a:extLst>
          </p:cNvPr>
          <p:cNvGrpSpPr/>
          <p:nvPr/>
        </p:nvGrpSpPr>
        <p:grpSpPr>
          <a:xfrm>
            <a:off x="719572" y="700087"/>
            <a:ext cx="507705" cy="732091"/>
            <a:chOff x="820492" y="3806334"/>
            <a:chExt cx="507705" cy="7320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CD9E8B-0B3A-42A3-9AB9-5B01CEA54BFC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BC7994-D178-4ADC-9861-A001A2FB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15421" y="2193556"/>
            <a:ext cx="5868553" cy="732092"/>
            <a:chOff x="719572" y="2193556"/>
            <a:chExt cx="5868553" cy="73209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2E4F5A-E3CF-44CC-BC5F-8CC1F9C9A8F1}"/>
                </a:ext>
              </a:extLst>
            </p:cNvPr>
            <p:cNvSpPr/>
            <p:nvPr/>
          </p:nvSpPr>
          <p:spPr bwMode="auto">
            <a:xfrm>
              <a:off x="1255311" y="2193556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random.randrange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(0,100) : 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부터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까지 임의에 정수를 발생시킴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3DBAEFD-8F31-4A32-BDDE-E56630997BCB}"/>
                </a:ext>
              </a:extLst>
            </p:cNvPr>
            <p:cNvGrpSpPr/>
            <p:nvPr/>
          </p:nvGrpSpPr>
          <p:grpSpPr>
            <a:xfrm>
              <a:off x="719572" y="2193556"/>
              <a:ext cx="507705" cy="732091"/>
              <a:chOff x="820492" y="3806334"/>
              <a:chExt cx="507705" cy="73209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D9B2E64-69EE-4007-86B6-22E81B5A09F1}"/>
                  </a:ext>
                </a:extLst>
              </p:cNvPr>
              <p:cNvSpPr/>
              <p:nvPr/>
            </p:nvSpPr>
            <p:spPr bwMode="auto">
              <a:xfrm>
                <a:off x="820492" y="3806334"/>
                <a:ext cx="507705" cy="732091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958E89F-7CC7-427B-896C-BB2CEFDE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42524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576457" y="3017609"/>
            <a:ext cx="4146480" cy="1999084"/>
            <a:chOff x="711270" y="3017609"/>
            <a:chExt cx="4146480" cy="199908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746BEA7-41FB-45DD-AEFD-2BA0019985A6}"/>
                </a:ext>
              </a:extLst>
            </p:cNvPr>
            <p:cNvGrpSpPr/>
            <p:nvPr/>
          </p:nvGrpSpPr>
          <p:grpSpPr>
            <a:xfrm>
              <a:off x="711271" y="3017609"/>
              <a:ext cx="4146479" cy="1999084"/>
              <a:chOff x="702526" y="2051169"/>
              <a:chExt cx="5890479" cy="3424329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FC23FD12-6F26-4803-9739-1EA10375D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2505C15-E448-4530-BE11-367EDCCE8A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275981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E167046-7A16-4E05-B227-D32AE82D20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295222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B5551A-1646-44F2-A25E-BB1092F9E059}"/>
                </a:ext>
              </a:extLst>
            </p:cNvPr>
            <p:cNvSpPr/>
            <p:nvPr/>
          </p:nvSpPr>
          <p:spPr bwMode="auto">
            <a:xfrm>
              <a:off x="711270" y="3195916"/>
              <a:ext cx="3813105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import random as r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import </a:t>
              </a:r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matplotlib.pyplot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 as </a:t>
              </a:r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plt</a:t>
              </a:r>
              <a:endPara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endPara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score=[]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range(100):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    </a:t>
              </a:r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score.append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(</a:t>
              </a:r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r.randrange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(0,100))</a:t>
              </a:r>
            </a:p>
            <a:p>
              <a:pPr algn="l" latinLnBrk="0"/>
              <a:endPara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plt.plot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(score)</a:t>
              </a:r>
            </a:p>
            <a:p>
              <a:pPr algn="l" latinLnBrk="0"/>
              <a:r>
                <a:rPr lang="en-US" altLang="ko-KR" sz="12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plt.show</a:t>
              </a:r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()</a:t>
              </a:r>
              <a:endParaRPr lang="pt-BR" altLang="ko-KR" sz="12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75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난수 발생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아래쪽 화살표 5">
            <a:extLst>
              <a:ext uri="{FF2B5EF4-FFF2-40B4-BE49-F238E27FC236}">
                <a16:creationId xmlns:a16="http://schemas.microsoft.com/office/drawing/2014/main" id="{B3055DEC-C929-438F-BCC2-0A5FD3D1EEB2}"/>
              </a:ext>
            </a:extLst>
          </p:cNvPr>
          <p:cNvSpPr/>
          <p:nvPr/>
        </p:nvSpPr>
        <p:spPr bwMode="auto">
          <a:xfrm>
            <a:off x="2479576" y="694828"/>
            <a:ext cx="2168624" cy="63916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">
            <a:extLst>
              <a:ext uri="{FF2B5EF4-FFF2-40B4-BE49-F238E27FC236}">
                <a16:creationId xmlns:a16="http://schemas.microsoft.com/office/drawing/2014/main" id="{4E826A55-6BB6-48C6-9B22-DD65CA26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13" y="1447799"/>
            <a:ext cx="3917950" cy="33687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58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 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sys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built-in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응용사례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37449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2AEC8C-F8A8-4039-AF14-2EA419B00E77}"/>
              </a:ext>
            </a:extLst>
          </p:cNvPr>
          <p:cNvGrpSpPr/>
          <p:nvPr/>
        </p:nvGrpSpPr>
        <p:grpSpPr>
          <a:xfrm>
            <a:off x="696711" y="1961729"/>
            <a:ext cx="7944052" cy="2439655"/>
            <a:chOff x="696711" y="700088"/>
            <a:chExt cx="8052002" cy="243965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993A2E1-858C-4DB6-9B7A-8D6FCE0C0D02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B886B69-03FE-4A30-9AFA-983E9E5EC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571A520-0C4E-47D1-9B2E-81B0265C4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F8A5A1-C399-4CB9-AF93-528324BF4116}"/>
                </a:ext>
              </a:extLst>
            </p:cNvPr>
            <p:cNvGrpSpPr/>
            <p:nvPr/>
          </p:nvGrpSpPr>
          <p:grpSpPr>
            <a:xfrm>
              <a:off x="696711" y="982777"/>
              <a:ext cx="8052002" cy="2099583"/>
              <a:chOff x="696711" y="982777"/>
              <a:chExt cx="8052002" cy="209958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DB808F-5833-404F-81D4-B47B1103F2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099582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0F1407D-4458-4684-AEE0-3EE8FFB1C7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8"/>
                <a:ext cx="689575" cy="2099582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AA8EA8D-A651-495C-90CA-C046B257CA0C}"/>
                </a:ext>
              </a:extLst>
            </p:cNvPr>
            <p:cNvGrpSpPr/>
            <p:nvPr/>
          </p:nvGrpSpPr>
          <p:grpSpPr>
            <a:xfrm>
              <a:off x="696711" y="3034500"/>
              <a:ext cx="8052002" cy="105243"/>
              <a:chOff x="696711" y="3034500"/>
              <a:chExt cx="8052002" cy="105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251F671-145E-404C-874F-39BD28784D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034500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5C68B6A-BAA9-4B65-B901-5162563DF7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034500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sys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1310337"/>
            <a:ext cx="7921191" cy="497175"/>
            <a:chOff x="719572" y="1567512"/>
            <a:chExt cx="7921191" cy="4971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E6949C-485E-4A37-ABD6-6C529011346B}"/>
                </a:ext>
              </a:extLst>
            </p:cNvPr>
            <p:cNvSpPr/>
            <p:nvPr/>
          </p:nvSpPr>
          <p:spPr bwMode="auto">
            <a:xfrm>
              <a:off x="1255311" y="1567512"/>
              <a:ext cx="7385452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 응용사례는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help(sys)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통하여 실습함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16DE282-F542-42D0-BADA-F525E430EB98}"/>
                </a:ext>
              </a:extLst>
            </p:cNvPr>
            <p:cNvGrpSpPr/>
            <p:nvPr/>
          </p:nvGrpSpPr>
          <p:grpSpPr>
            <a:xfrm>
              <a:off x="719572" y="1567513"/>
              <a:ext cx="507705" cy="497174"/>
              <a:chOff x="820492" y="3806335"/>
              <a:chExt cx="507705" cy="49717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3BC3F7F-48FE-4839-AE47-424EFADB8D3D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FD83CE1-BFEB-43ED-A025-E07B284BF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1B0D4-EA32-4343-857A-4B42FECEF723}"/>
              </a:ext>
            </a:extLst>
          </p:cNvPr>
          <p:cNvSpPr/>
          <p:nvPr/>
        </p:nvSpPr>
        <p:spPr bwMode="auto">
          <a:xfrm>
            <a:off x="711270" y="2135129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sys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sys.version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 #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버전 조회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				    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＇3.7.0 (v3.7.0:1bf9cc5093, Jun 27 2018, 04:59:51) [MSC v.1914 64 bit (AMD64)]＇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sys.platform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#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설치 플랫폼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				    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'win32'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sys.getwindowsversion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 #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설치된 윈도우의 버전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				    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sys.getwindowsversion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(major=10, minor=0, build=17134, platform=2,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service_pack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='')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19572" y="700088"/>
            <a:ext cx="7921191" cy="497175"/>
            <a:chOff x="719572" y="1567512"/>
            <a:chExt cx="7921191" cy="4971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E6949C-485E-4A37-ABD6-6C529011346B}"/>
                </a:ext>
              </a:extLst>
            </p:cNvPr>
            <p:cNvSpPr/>
            <p:nvPr/>
          </p:nvSpPr>
          <p:spPr bwMode="auto">
            <a:xfrm>
              <a:off x="1255311" y="1567512"/>
              <a:ext cx="7385452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시스템의 정보와 시스템을 관리할 수 있는 모듈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16DE282-F542-42D0-BADA-F525E430EB98}"/>
                </a:ext>
              </a:extLst>
            </p:cNvPr>
            <p:cNvGrpSpPr/>
            <p:nvPr/>
          </p:nvGrpSpPr>
          <p:grpSpPr>
            <a:xfrm>
              <a:off x="719572" y="1567513"/>
              <a:ext cx="507705" cy="497174"/>
              <a:chOff x="820492" y="3806335"/>
              <a:chExt cx="507705" cy="49717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BC3F7F-48FE-4839-AE47-424EFADB8D3D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FD83CE1-BFEB-43ED-A025-E07B284BF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1017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built-in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응용사례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B7C8C3-1E05-4664-99BB-FF4994A7948E}"/>
              </a:ext>
            </a:extLst>
          </p:cNvPr>
          <p:cNvSpPr/>
          <p:nvPr/>
        </p:nvSpPr>
        <p:spPr bwMode="auto">
          <a:xfrm>
            <a:off x="1255311" y="700086"/>
            <a:ext cx="5332814" cy="820287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IDLE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도움말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(IDLE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키를 누르거나 메뉴에서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help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누르면 나타남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python docs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CFE883-2F5D-4C39-8ECE-DF3471A98EEF}"/>
              </a:ext>
            </a:extLst>
          </p:cNvPr>
          <p:cNvGrpSpPr/>
          <p:nvPr/>
        </p:nvGrpSpPr>
        <p:grpSpPr>
          <a:xfrm>
            <a:off x="719572" y="700087"/>
            <a:ext cx="507705" cy="820286"/>
            <a:chOff x="820492" y="3806334"/>
            <a:chExt cx="507705" cy="7320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539034-31D5-4B10-ABF9-952FCA7B2749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54871D-45D0-4603-A2FE-ED521C9A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D45650B-DA08-4D28-A193-517C161E77D7}"/>
              </a:ext>
            </a:extLst>
          </p:cNvPr>
          <p:cNvSpPr/>
          <p:nvPr/>
        </p:nvSpPr>
        <p:spPr>
          <a:xfrm>
            <a:off x="4393532" y="1012865"/>
            <a:ext cx="275684" cy="1947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40472A-8F9A-4561-9654-7B43F056A54A}"/>
              </a:ext>
            </a:extLst>
          </p:cNvPr>
          <p:cNvGrpSpPr/>
          <p:nvPr/>
        </p:nvGrpSpPr>
        <p:grpSpPr>
          <a:xfrm>
            <a:off x="719572" y="1585528"/>
            <a:ext cx="5868553" cy="979378"/>
            <a:chOff x="719572" y="1492250"/>
            <a:chExt cx="5868553" cy="97937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035FF8-B63E-4A9E-BBA1-B2276B5647D5}"/>
                </a:ext>
              </a:extLst>
            </p:cNvPr>
            <p:cNvSpPr/>
            <p:nvPr/>
          </p:nvSpPr>
          <p:spPr bwMode="auto">
            <a:xfrm>
              <a:off x="1255311" y="1492250"/>
              <a:ext cx="5332814" cy="979378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 3.7.0 Documentation        The Python Tutorial         10. Brief Tour of the Standard Library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참고할 것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CBF1297-D2E2-49A3-86E3-985B7EEEAEA1}"/>
                </a:ext>
              </a:extLst>
            </p:cNvPr>
            <p:cNvGrpSpPr/>
            <p:nvPr/>
          </p:nvGrpSpPr>
          <p:grpSpPr>
            <a:xfrm>
              <a:off x="719572" y="1492251"/>
              <a:ext cx="507705" cy="979376"/>
              <a:chOff x="820492" y="3682692"/>
              <a:chExt cx="507705" cy="979376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93D5259-8DC1-4A4D-AC0F-C9443E4A0032}"/>
                  </a:ext>
                </a:extLst>
              </p:cNvPr>
              <p:cNvSpPr/>
              <p:nvPr/>
            </p:nvSpPr>
            <p:spPr bwMode="auto">
              <a:xfrm>
                <a:off x="820492" y="3682692"/>
                <a:ext cx="507705" cy="979376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917EC88-24D5-4557-8541-75989DA8E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42524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F4EE686-C5D9-44D9-B458-3A7F913C95F1}"/>
              </a:ext>
            </a:extLst>
          </p:cNvPr>
          <p:cNvSpPr/>
          <p:nvPr/>
        </p:nvSpPr>
        <p:spPr>
          <a:xfrm>
            <a:off x="2286000" y="1969089"/>
            <a:ext cx="275684" cy="1947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7E8E65-742F-4054-99EF-37ABDB8A3D11}"/>
              </a:ext>
            </a:extLst>
          </p:cNvPr>
          <p:cNvSpPr/>
          <p:nvPr/>
        </p:nvSpPr>
        <p:spPr>
          <a:xfrm>
            <a:off x="4483749" y="1692093"/>
            <a:ext cx="275684" cy="1947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225AE0-2462-423E-B58D-0FAEC5476F19}"/>
              </a:ext>
            </a:extLst>
          </p:cNvPr>
          <p:cNvSpPr/>
          <p:nvPr/>
        </p:nvSpPr>
        <p:spPr bwMode="auto">
          <a:xfrm>
            <a:off x="1255311" y="2670630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 중 몇 가지 예제를 같이 해볼 것임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8C1E1F-ACA9-4BDD-A6D7-FDF3E99D64E4}"/>
              </a:ext>
            </a:extLst>
          </p:cNvPr>
          <p:cNvGrpSpPr/>
          <p:nvPr/>
        </p:nvGrpSpPr>
        <p:grpSpPr>
          <a:xfrm>
            <a:off x="719572" y="2670631"/>
            <a:ext cx="507705" cy="497174"/>
            <a:chOff x="593089" y="1058864"/>
            <a:chExt cx="507705" cy="4971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F12FE10-5BFE-44D6-95C9-01F2B403D75B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C9388E-5C63-4723-A19E-11B8D3D89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32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표준 모듈 활용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74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프로그래밍으로 어떤 업무를 처리하기 위하여 유용하게 사용되는 많은 함수 기능들이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파이썬에는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 표준 모듈로 내장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되어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표준 모듈을 단순히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불러다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사용함으로써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수학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시스템제어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인터넷데이터 수집 등 다양한 작업을 손쉽게 처리할 수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또한 다양한 기능을 가지고 있는 모듈이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기존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표준 모듈에 없다면 인터넷상에서 쉽게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해당 기능이 있는 모듈을 불러와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내부에 설치할 수도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195B85-9A4A-4972-BE79-905416CE186E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&lt;1/2&gt;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built-in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응용사례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DAD8F2-020B-47A5-9191-C661DE4825CE}"/>
              </a:ext>
            </a:extLst>
          </p:cNvPr>
          <p:cNvGrpSpPr/>
          <p:nvPr/>
        </p:nvGrpSpPr>
        <p:grpSpPr>
          <a:xfrm>
            <a:off x="565971" y="700088"/>
            <a:ext cx="5985642" cy="3989388"/>
            <a:chOff x="323850" y="2781300"/>
            <a:chExt cx="9144000" cy="6094413"/>
          </a:xfrm>
        </p:grpSpPr>
        <p:sp>
          <p:nvSpPr>
            <p:cNvPr id="33" name="슬라이드 번호 개체 틀 1">
              <a:extLst>
                <a:ext uri="{FF2B5EF4-FFF2-40B4-BE49-F238E27FC236}">
                  <a16:creationId xmlns:a16="http://schemas.microsoft.com/office/drawing/2014/main" id="{4A03E545-D83D-4DFF-A839-60C8F3DD35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08400" y="6381750"/>
              <a:ext cx="2133600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just" rtl="0" fontAlgn="base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kumimoji="1" sz="1100" kern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defRPr>
              </a:lvl1pPr>
              <a:lvl2pPr marL="742950" indent="-285750" algn="just" rtl="0" fontAlgn="base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just" rtl="0" fontAlgn="base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just" rtl="0" fontAlgn="base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just" rtl="0" fontAlgn="base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just" defTabSz="816193" rtl="0" eaLnBrk="0" fontAlgn="base" latinLnBrk="1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971800" indent="-228600" algn="just" defTabSz="816193" rtl="0" eaLnBrk="0" fontAlgn="base" latinLnBrk="1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429000" indent="-228600" algn="just" defTabSz="816193" rtl="0" eaLnBrk="0" fontAlgn="base" latinLnBrk="1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886200" indent="-228600" algn="just" defTabSz="816193" rtl="0" eaLnBrk="0" fontAlgn="base" latinLnBrk="1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kumimoji="1" sz="11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fld id="{0BD3ABAC-FBA8-4B50-B614-32FDD7BC7888}" type="slidenum">
                <a:rPr lang="ko-KR" altLang="en-US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pPr algn="ctr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t>40</a:t>
              </a:fld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그림 1">
              <a:extLst>
                <a:ext uri="{FF2B5EF4-FFF2-40B4-BE49-F238E27FC236}">
                  <a16:creationId xmlns:a16="http://schemas.microsoft.com/office/drawing/2014/main" id="{5096CA0D-4A5C-497D-9B87-A967FDD7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2781300"/>
              <a:ext cx="9144000" cy="6094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8D170CC-8622-43F4-89DC-DAAC74779D4A}"/>
                </a:ext>
              </a:extLst>
            </p:cNvPr>
            <p:cNvSpPr/>
            <p:nvPr/>
          </p:nvSpPr>
          <p:spPr>
            <a:xfrm>
              <a:off x="468313" y="6021388"/>
              <a:ext cx="2447925" cy="2159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651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built-in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응용사례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F931FC-58A8-4BD5-AC99-EFD1875DB57A}"/>
              </a:ext>
            </a:extLst>
          </p:cNvPr>
          <p:cNvGrpSpPr/>
          <p:nvPr/>
        </p:nvGrpSpPr>
        <p:grpSpPr>
          <a:xfrm>
            <a:off x="696711" y="2593770"/>
            <a:ext cx="7944052" cy="2296239"/>
            <a:chOff x="696711" y="700088"/>
            <a:chExt cx="8052002" cy="229623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43DE870-9E68-437A-86B6-064AC35DFFAE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4C1B89D-A429-4D43-80A9-CFD5B7E2E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6B6E6D11-A664-4E5D-9019-8B887C5BC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D0E374-0682-4CB0-B6F0-A4B2E6502481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013551"/>
              <a:chOff x="696711" y="982776"/>
              <a:chExt cx="8052002" cy="2013551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5E44927-5E9E-4F7C-9F7E-9E34A6E2D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2013551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BCD7858-15F5-47BD-90DB-74D7D0ACF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1908307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D144892-3F22-480A-9607-236D8AE78BCE}"/>
                </a:ext>
              </a:extLst>
            </p:cNvPr>
            <p:cNvGrpSpPr/>
            <p:nvPr/>
          </p:nvGrpSpPr>
          <p:grpSpPr>
            <a:xfrm>
              <a:off x="696711" y="2891083"/>
              <a:ext cx="8052002" cy="105244"/>
              <a:chOff x="696711" y="2891083"/>
              <a:chExt cx="8052002" cy="105244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1B0D12F-25F0-492E-ABEC-9446106F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891084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2F09177-AAB0-4DBF-A9CE-F15503E42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891083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D1497B-CC8E-4BB2-9095-141D3934CAB8}"/>
              </a:ext>
            </a:extLst>
          </p:cNvPr>
          <p:cNvSpPr/>
          <p:nvPr/>
        </p:nvSpPr>
        <p:spPr bwMode="auto">
          <a:xfrm>
            <a:off x="711270" y="2735116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os.getcwd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'C:\\Users\\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iamhpd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\\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AppData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\\Local\\Programs\\Python\\Python37'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os.system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("calc") #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계산기 실행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os.system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(＂IDLE＂) #IDLE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실행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실행안됨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path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가 다름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, 1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리턴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os.system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("python") #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실행 실행된 상태에서 기다림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-1073741510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os.system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("shutdown -f -t 10") #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이 명령 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수행전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 모든 윈도우 프로그램을 정리할 것</a:t>
            </a:r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9572" y="700088"/>
            <a:ext cx="7921189" cy="497175"/>
            <a:chOff x="719572" y="1567512"/>
            <a:chExt cx="7921189" cy="4971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BBA0FDA-E58A-4392-B5D4-00C5DEFE48EC}"/>
                </a:ext>
              </a:extLst>
            </p:cNvPr>
            <p:cNvSpPr/>
            <p:nvPr/>
          </p:nvSpPr>
          <p:spPr bwMode="auto">
            <a:xfrm>
              <a:off x="1255310" y="1567512"/>
              <a:ext cx="7385451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36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import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통하여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operating system(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운영체계      윈도우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제어할 수 있음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4B4AFD-B038-4540-991A-DB4FEACEE281}"/>
                </a:ext>
              </a:extLst>
            </p:cNvPr>
            <p:cNvGrpSpPr/>
            <p:nvPr/>
          </p:nvGrpSpPr>
          <p:grpSpPr>
            <a:xfrm>
              <a:off x="719572" y="1567513"/>
              <a:ext cx="507705" cy="497174"/>
              <a:chOff x="820492" y="3806335"/>
              <a:chExt cx="507705" cy="49717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56E875F-1BFD-436A-9BE4-7D15C352A9C8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CC8D435-3EB0-487B-829F-A67F648CE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50" name="화살표: 오른쪽 17">
            <a:extLst>
              <a:ext uri="{FF2B5EF4-FFF2-40B4-BE49-F238E27FC236}">
                <a16:creationId xmlns:a16="http://schemas.microsoft.com/office/drawing/2014/main" id="{FEA26269-F0EF-4242-89B7-62843A43F313}"/>
              </a:ext>
            </a:extLst>
          </p:cNvPr>
          <p:cNvSpPr/>
          <p:nvPr/>
        </p:nvSpPr>
        <p:spPr>
          <a:xfrm>
            <a:off x="6013132" y="851312"/>
            <a:ext cx="275684" cy="1947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19572" y="1302096"/>
            <a:ext cx="7921189" cy="497175"/>
            <a:chOff x="719572" y="1567512"/>
            <a:chExt cx="7921189" cy="49717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BBA0FDA-E58A-4392-B5D4-00C5DEFE48EC}"/>
                </a:ext>
              </a:extLst>
            </p:cNvPr>
            <p:cNvSpPr/>
            <p:nvPr/>
          </p:nvSpPr>
          <p:spPr bwMode="auto">
            <a:xfrm>
              <a:off x="1255310" y="1567512"/>
              <a:ext cx="7385451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36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os.getcwd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현재 실행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디렉토리를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얻을 수 있음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24B4AFD-B038-4540-991A-DB4FEACEE281}"/>
                </a:ext>
              </a:extLst>
            </p:cNvPr>
            <p:cNvGrpSpPr/>
            <p:nvPr/>
          </p:nvGrpSpPr>
          <p:grpSpPr>
            <a:xfrm>
              <a:off x="719572" y="1567513"/>
              <a:ext cx="507705" cy="497174"/>
              <a:chOff x="820492" y="3806335"/>
              <a:chExt cx="507705" cy="497174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56E875F-1BFD-436A-9BE4-7D15C352A9C8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CC8D435-3EB0-487B-829F-A67F648CE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/>
          <p:cNvGrpSpPr/>
          <p:nvPr/>
        </p:nvGrpSpPr>
        <p:grpSpPr>
          <a:xfrm>
            <a:off x="719572" y="1904105"/>
            <a:ext cx="7921189" cy="497175"/>
            <a:chOff x="719572" y="1567512"/>
            <a:chExt cx="7921189" cy="49717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BBA0FDA-E58A-4392-B5D4-00C5DEFE48EC}"/>
                </a:ext>
              </a:extLst>
            </p:cNvPr>
            <p:cNvSpPr/>
            <p:nvPr/>
          </p:nvSpPr>
          <p:spPr bwMode="auto">
            <a:xfrm>
              <a:off x="1255310" y="1567512"/>
              <a:ext cx="7385451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36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os.system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명령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윈도우의 명령을 실행할 수 있음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24B4AFD-B038-4540-991A-DB4FEACEE281}"/>
                </a:ext>
              </a:extLst>
            </p:cNvPr>
            <p:cNvGrpSpPr/>
            <p:nvPr/>
          </p:nvGrpSpPr>
          <p:grpSpPr>
            <a:xfrm>
              <a:off x="719572" y="1567513"/>
              <a:ext cx="507705" cy="497174"/>
              <a:chOff x="820492" y="3806335"/>
              <a:chExt cx="507705" cy="497174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56E875F-1BFD-436A-9BE4-7D15C352A9C8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0CC8D435-3EB0-487B-829F-A67F648CE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6247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built-in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응용사례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767AB8-C0D0-481C-9E73-3B4EA9F9ADF9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urllib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이용하여 홈페이지 소스를 분석함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CE3F62-8A78-4378-860F-AD0EE77F6C13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7EC356-9752-4EBC-B6A4-AF484111F86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923B74E-E096-4021-9DD9-C884B9BA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4AE138-518E-4EF6-8ADC-1923E398DE07}"/>
              </a:ext>
            </a:extLst>
          </p:cNvPr>
          <p:cNvSpPr/>
          <p:nvPr/>
        </p:nvSpPr>
        <p:spPr bwMode="auto">
          <a:xfrm>
            <a:off x="1255311" y="1299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urlopen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이용하여 </a:t>
            </a:r>
            <a:r>
              <a:rPr kumimoji="0" lang="ko-KR" altLang="en-US" b="1" kern="0" spc="-1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 홈페이지</a:t>
            </a:r>
            <a:r>
              <a:rPr kumimoji="0" lang="en-US" altLang="ko-KR" sz="1600" b="1" kern="0" spc="-1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sz="1600" b="1" u="sng" kern="0" spc="-150" dirty="0">
                <a:solidFill>
                  <a:srgbClr val="0B53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www.sjcu.ac.kr</a:t>
            </a:r>
            <a:r>
              <a:rPr kumimoji="0" lang="en-US" altLang="ko-KR" sz="1600" b="1" kern="0" spc="-1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첫 페이지의 소스를 한 줄씩 받아옴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934F11-CE44-4EB0-ACF9-2E1707FA0CD8}"/>
              </a:ext>
            </a:extLst>
          </p:cNvPr>
          <p:cNvGrpSpPr/>
          <p:nvPr/>
        </p:nvGrpSpPr>
        <p:grpSpPr>
          <a:xfrm>
            <a:off x="719572" y="1299680"/>
            <a:ext cx="507705" cy="732091"/>
            <a:chOff x="820492" y="3806334"/>
            <a:chExt cx="507705" cy="73209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E108779-F68E-4E6C-BD76-59ACC27C6D42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DEBC5DC-86B1-44CD-A912-1042C568F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4AD47C-5A86-4A00-B943-8E8A03449F8C}"/>
              </a:ext>
            </a:extLst>
          </p:cNvPr>
          <p:cNvSpPr/>
          <p:nvPr/>
        </p:nvSpPr>
        <p:spPr bwMode="auto">
          <a:xfrm>
            <a:off x="1255311" y="213175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줄에 “세종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글자가 있으면 해당 줄만 출력함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6F851D-E98E-44CD-89CA-26D6B90A660E}"/>
              </a:ext>
            </a:extLst>
          </p:cNvPr>
          <p:cNvGrpSpPr/>
          <p:nvPr/>
        </p:nvGrpSpPr>
        <p:grpSpPr>
          <a:xfrm>
            <a:off x="719572" y="2131758"/>
            <a:ext cx="507705" cy="497174"/>
            <a:chOff x="820492" y="3806335"/>
            <a:chExt cx="507705" cy="4971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EB23A7F-87A6-445E-907C-743C6EA3ACBF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A044C0B-1226-4377-AC17-2639166D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A6525F-D5FD-4268-849B-087CC318116D}"/>
              </a:ext>
            </a:extLst>
          </p:cNvPr>
          <p:cNvSpPr/>
          <p:nvPr/>
        </p:nvSpPr>
        <p:spPr bwMode="auto">
          <a:xfrm>
            <a:off x="1255311" y="272891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라이브러리를 이용하면 다른 언어에서 수백 줄 작성하는 코드가 몇 줄로 처리될 수 있음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23C277F-FB20-433D-9D4F-C2ECF2ACC91E}"/>
              </a:ext>
            </a:extLst>
          </p:cNvPr>
          <p:cNvGrpSpPr/>
          <p:nvPr/>
        </p:nvGrpSpPr>
        <p:grpSpPr>
          <a:xfrm>
            <a:off x="719572" y="2728917"/>
            <a:ext cx="507705" cy="732091"/>
            <a:chOff x="820492" y="3806334"/>
            <a:chExt cx="507705" cy="73209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3F9D65-26D8-4199-AB13-B4A810117D35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6FC2152-957D-4CEB-9710-74CDC5B8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4252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124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위로 굽은 화살표 22">
            <a:extLst>
              <a:ext uri="{FF2B5EF4-FFF2-40B4-BE49-F238E27FC236}">
                <a16:creationId xmlns:a16="http://schemas.microsoft.com/office/drawing/2014/main" id="{B88EB835-670F-494B-AB42-2C429A0AFD0F}"/>
              </a:ext>
            </a:extLst>
          </p:cNvPr>
          <p:cNvSpPr/>
          <p:nvPr/>
        </p:nvSpPr>
        <p:spPr bwMode="auto">
          <a:xfrm rot="5400000">
            <a:off x="1073270" y="2690179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built-in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모듈 응용사례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914F8-B10D-4747-92A3-B81BD249F7ED}"/>
              </a:ext>
            </a:extLst>
          </p:cNvPr>
          <p:cNvGrpSpPr/>
          <p:nvPr/>
        </p:nvGrpSpPr>
        <p:grpSpPr>
          <a:xfrm>
            <a:off x="711271" y="733736"/>
            <a:ext cx="5876854" cy="2125891"/>
            <a:chOff x="702526" y="2051169"/>
            <a:chExt cx="5890479" cy="364154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7D625EB-BBBB-41D5-826F-63221378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FEEDCBC-A6CB-476F-A64C-54723EE0A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1433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13D8EB3-BA1C-45FE-96F2-3FEA4CE53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12436"/>
              <a:ext cx="5890479" cy="180276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C63CD-C5A7-4FD2-B42F-82FEAA479BF3}"/>
              </a:ext>
            </a:extLst>
          </p:cNvPr>
          <p:cNvSpPr/>
          <p:nvPr/>
        </p:nvSpPr>
        <p:spPr bwMode="auto">
          <a:xfrm>
            <a:off x="711270" y="912043"/>
            <a:ext cx="86803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from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urllib.request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import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urlopen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with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urlopen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('http://</a:t>
            </a:r>
            <a:r>
              <a:rPr lang="en-US" altLang="ko-KR" sz="14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www.kopo.ac.kr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/') as response: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for line in response: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line =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line.decode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('utf-8')  #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한글 처리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if </a:t>
            </a:r>
            <a:r>
              <a:rPr lang="en-US" altLang="ko-KR" sz="14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＂</a:t>
            </a:r>
            <a:r>
              <a:rPr lang="ko-KR" altLang="en-US" sz="1400" dirty="0" err="1" smtClean="0">
                <a:latin typeface="Consolas" panose="020B0609020204030204" pitchFamily="49" charset="0"/>
                <a:ea typeface="굴림" panose="020B0600000101010101" pitchFamily="50" charset="-127"/>
              </a:rPr>
              <a:t>폴리텍</a:t>
            </a:r>
            <a:r>
              <a:rPr lang="en-US" altLang="ko-KR" sz="14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in line: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    print(line)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B60BC5-F9F0-47D3-846D-3E1E6352F64F}"/>
              </a:ext>
            </a:extLst>
          </p:cNvPr>
          <p:cNvGrpSpPr/>
          <p:nvPr/>
        </p:nvGrpSpPr>
        <p:grpSpPr>
          <a:xfrm>
            <a:off x="1997146" y="2672573"/>
            <a:ext cx="5876854" cy="2344966"/>
            <a:chOff x="702526" y="2051169"/>
            <a:chExt cx="5890479" cy="4016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6BD6CD8-8695-4FCA-B853-C8BC67556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60AB4A7-7E2C-4339-8BB0-ED4C285C4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35229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35E5595-5161-458E-8482-8D4DF96A1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87700"/>
              <a:ext cx="5890479" cy="180276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CD959A-EF05-4339-90CF-0BB4BEB692FB}"/>
              </a:ext>
            </a:extLst>
          </p:cNvPr>
          <p:cNvSpPr/>
          <p:nvPr/>
        </p:nvSpPr>
        <p:spPr bwMode="auto">
          <a:xfrm>
            <a:off x="1997145" y="2850880"/>
            <a:ext cx="587685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***.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2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&lt;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meta name="viewport" content="width=device-width, initial-scale=1.0 ,maximum-scale=1.0, minimum-scale=1.0,user-scalable=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no,target-densitydpi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=medium-dpi" /&gt;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&lt;meta name="author" content="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폴리텍대학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 /&gt;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&lt;meta name="description" content="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폴리텍대학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홈페이지입니다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." </a:t>
            </a:r>
            <a:r>
              <a:rPr lang="en-US" altLang="ko-KR" sz="12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/&gt;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 smtClean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821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math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맛보기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statistics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 발생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time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math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맛보기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 발생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time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 발생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시간차 계산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sleep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sys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sys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sys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built-in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응용사례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 발생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시간차 계산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sleep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sys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sys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sys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built-in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응용사례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3214427"/>
            <a:chOff x="418925" y="1579999"/>
            <a:chExt cx="6169201" cy="3214427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3100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표준 라이브러리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math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사용 예제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mathplotlib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맛보기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statistics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사용 예제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 발생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time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datetime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 발생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시간차 계산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sleep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발생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sys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sys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sys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built-in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응용사례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525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None/>
                <a:defRPr/>
              </a:pP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표준 모듈 활용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168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강의에서는 이러한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내 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·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외부의 모듈을 사용하는 방법에 관한 특징적인 몇 가지 사항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배웁니다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먼저 해당 내용에 대하여 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195B85-9A4A-4972-BE79-905416CE186E}"/>
              </a:ext>
            </a:extLst>
          </p:cNvPr>
          <p:cNvSpPr/>
          <p:nvPr/>
        </p:nvSpPr>
        <p:spPr>
          <a:xfrm>
            <a:off x="5902367" y="4162172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&lt;2/2&gt;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015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5857E8-AE5D-4BF3-81F5-B8E2581898C4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6DF3CF-F32D-4562-946C-EBE54A6B16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FACCF439-8543-4475-964F-BF6807E48D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0E7C7B-85CD-414F-B368-049A29BBEC9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D9DD6F-31F7-4B77-A595-9B3E9E6C36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354155B-5230-44A9-B9DA-3C6B5DB78B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from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F791F9-71AC-4555-A0F1-2385C55E7565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5D3DCC-D01F-4439-9D43-98FBE60FAF6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FD306ADB-E1CE-4FC6-9604-E27BB9472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as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단축명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67D2AB-F9FF-4BBA-A491-4175E6B4204C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1E56CD-DC39-4B9F-97FB-308E5C1A7C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E2128AD-A1DE-4C20-9DA9-AEC5E8A4A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with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0F7D4AE2-9F9A-466D-83CA-4EB1F5770011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표준라이브러리를 사용하기 위한 선언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38831-E364-41CF-9BFF-5274972BAD49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2C85E1-D2FD-497E-AB03-A962C00DD722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표준 라이브러리를 사용하기 위하여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①, ②, ③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같이 선언하여야 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003605-C53E-416D-B61D-60CFB0F39933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BDE6D3-9F35-4CFA-BE16-B50CD3589CE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A258370-0BE8-4BA6-9C0F-4490D90BAC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DBF3A8-A84F-491F-969B-A6FD50CCF7D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78260AF-1791-41F0-BAC9-9705BF2C326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168BCCF6-970B-4D64-907A-7A4C62F9CCE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from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75B721F-A25F-4984-BDFB-4CC3CEDA3461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54D013-D3D4-4DD7-BBB7-0DB34CAF3DC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476B0A49-DDF1-48D2-A82A-EEF2679E12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as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단축명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E40509-C488-47B2-92B5-E25FB0729621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EB317CF-E7F5-4DE4-B0F3-4C48FCFC334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FE8C3888-4142-446B-8BE9-34E21764C7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import 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라이브러리명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with </a:t>
              </a:r>
              <a:r>
                <a:rPr kumimoji="0" lang="ko-KR" altLang="en-US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함수명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2" name="내용 개체 틀 26">
            <a:extLst>
              <a:ext uri="{FF2B5EF4-FFF2-40B4-BE49-F238E27FC236}">
                <a16:creationId xmlns:a16="http://schemas.microsoft.com/office/drawing/2014/main" id="{04234728-0CA6-4982-BBA3-4409CCDDFA38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표준라이브러리를 사용하기 위한 선언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88B6E3-B312-4A5E-BFA9-C628E899FE16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7FD98C-D9DD-4E0E-879A-BF29E7ABB051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5492B0D-5FFE-432A-9B49-38332863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784064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2" name="내용 개체 틀 26">
            <a:extLst>
              <a:ext uri="{FF2B5EF4-FFF2-40B4-BE49-F238E27FC236}">
                <a16:creationId xmlns:a16="http://schemas.microsoft.com/office/drawing/2014/main" id="{21FCBA53-A976-4EC6-95AD-AC022763B0AB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1"/>
            <a:ext cx="413640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다음을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코딩하였을 때 해당되는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D7712A6-2C21-41DF-B000-9B0F109CDBFE}"/>
              </a:ext>
            </a:extLst>
          </p:cNvPr>
          <p:cNvGrpSpPr/>
          <p:nvPr/>
        </p:nvGrpSpPr>
        <p:grpSpPr>
          <a:xfrm>
            <a:off x="1543733" y="487235"/>
            <a:ext cx="5044491" cy="1167764"/>
            <a:chOff x="1543733" y="186795"/>
            <a:chExt cx="5044491" cy="153220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9E7E963-100C-4A79-ACA5-A7012703DE1A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32205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D575AD9-B475-4D6C-8621-6F97238F8D38}"/>
                </a:ext>
              </a:extLst>
            </p:cNvPr>
            <p:cNvCxnSpPr/>
            <p:nvPr/>
          </p:nvCxnSpPr>
          <p:spPr>
            <a:xfrm>
              <a:off x="1559917" y="1719000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AF746F-3552-45C5-8FB5-3CC4145FAC48}"/>
              </a:ext>
            </a:extLst>
          </p:cNvPr>
          <p:cNvSpPr/>
          <p:nvPr/>
        </p:nvSpPr>
        <p:spPr bwMode="auto">
          <a:xfrm>
            <a:off x="2571750" y="1166813"/>
            <a:ext cx="4210050" cy="3487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28D840-7A83-4F30-931E-9534D0F8C608}"/>
              </a:ext>
            </a:extLst>
          </p:cNvPr>
          <p:cNvSpPr/>
          <p:nvPr/>
        </p:nvSpPr>
        <p:spPr>
          <a:xfrm>
            <a:off x="2590478" y="116500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for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in range(360):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sin_value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=sin(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*pi/180)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40CAC76-6944-4904-A135-48F039B5FF28}"/>
              </a:ext>
            </a:extLst>
          </p:cNvPr>
          <p:cNvGrpSpPr/>
          <p:nvPr/>
        </p:nvGrpSpPr>
        <p:grpSpPr>
          <a:xfrm>
            <a:off x="2541527" y="1846319"/>
            <a:ext cx="4792723" cy="288001"/>
            <a:chOff x="2541527" y="1912702"/>
            <a:chExt cx="4792723" cy="28800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819BE5F-5C22-46B3-BF2D-ECAD1E48531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내용 개체 틀 26">
              <a:extLst>
                <a:ext uri="{FF2B5EF4-FFF2-40B4-BE49-F238E27FC236}">
                  <a16:creationId xmlns:a16="http://schemas.microsoft.com/office/drawing/2014/main" id="{839A47B9-FE25-4282-8508-AD2938ED2C3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4504723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360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라디안에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545CA45-502F-4447-97F7-D04F78046E06}"/>
              </a:ext>
            </a:extLst>
          </p:cNvPr>
          <p:cNvGrpSpPr/>
          <p:nvPr/>
        </p:nvGrpSpPr>
        <p:grpSpPr>
          <a:xfrm>
            <a:off x="2541527" y="2234419"/>
            <a:ext cx="4620951" cy="288001"/>
            <a:chOff x="2541527" y="1912702"/>
            <a:chExt cx="4620951" cy="28800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1DA8FBD-4019-4ED0-B1D3-AA08A50E8E6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내용 개체 틀 26">
              <a:extLst>
                <a:ext uri="{FF2B5EF4-FFF2-40B4-BE49-F238E27FC236}">
                  <a16:creationId xmlns:a16="http://schemas.microsoft.com/office/drawing/2014/main" id="{F154358D-3FCF-4476-B3C1-BE42EF41206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4332951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라디안에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CDD7C4B-FA96-4FD8-9B7B-8D63496027F4}"/>
              </a:ext>
            </a:extLst>
          </p:cNvPr>
          <p:cNvGrpSpPr/>
          <p:nvPr/>
        </p:nvGrpSpPr>
        <p:grpSpPr>
          <a:xfrm>
            <a:off x="2541527" y="2633940"/>
            <a:ext cx="4046697" cy="288001"/>
            <a:chOff x="2541527" y="1912702"/>
            <a:chExt cx="4046697" cy="288001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EA0B335-B55A-4A01-8E04-F3EC4CA8BF6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내용 개체 틀 26">
              <a:extLst>
                <a:ext uri="{FF2B5EF4-FFF2-40B4-BE49-F238E27FC236}">
                  <a16:creationId xmlns:a16="http://schemas.microsoft.com/office/drawing/2014/main" id="{C934AE90-D179-4782-B21B-0E01D2EFBC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360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도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(degree)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D03143B-C3C4-4227-8EF7-A6195EE87451}"/>
              </a:ext>
            </a:extLst>
          </p:cNvPr>
          <p:cNvGrpSpPr/>
          <p:nvPr/>
        </p:nvGrpSpPr>
        <p:grpSpPr>
          <a:xfrm>
            <a:off x="2541527" y="3215370"/>
            <a:ext cx="4046697" cy="288001"/>
            <a:chOff x="2541527" y="1912702"/>
            <a:chExt cx="4046697" cy="28800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9229D2-A088-4184-9C25-F103E089DD8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내용 개체 틀 26">
              <a:extLst>
                <a:ext uri="{FF2B5EF4-FFF2-40B4-BE49-F238E27FC236}">
                  <a16:creationId xmlns:a16="http://schemas.microsoft.com/office/drawing/2014/main" id="{7CE415B3-2FF6-4971-8F4C-5F63270339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도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(degree)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2E875E5-8E71-4D1B-9871-2EABF17DD0F3}"/>
              </a:ext>
            </a:extLst>
          </p:cNvPr>
          <p:cNvGrpSpPr/>
          <p:nvPr/>
        </p:nvGrpSpPr>
        <p:grpSpPr>
          <a:xfrm>
            <a:off x="2541527" y="1846319"/>
            <a:ext cx="4792723" cy="288001"/>
            <a:chOff x="2541527" y="1912702"/>
            <a:chExt cx="4792723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73C0A9-C19C-4444-B883-CF7CB2532F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9FE1021F-2D31-48E7-94F1-45CD06C001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4504723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360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라디안에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8" name="내용 개체 틀 26">
            <a:extLst>
              <a:ext uri="{FF2B5EF4-FFF2-40B4-BE49-F238E27FC236}">
                <a16:creationId xmlns:a16="http://schemas.microsoft.com/office/drawing/2014/main" id="{2CF4E996-47D3-4BB5-A596-F68A869AAB53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1"/>
            <a:ext cx="4136403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다음을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코딩하였을 때 해당되는 내용은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A084960-4C6C-4B56-A8ED-14C5D6FE5316}"/>
              </a:ext>
            </a:extLst>
          </p:cNvPr>
          <p:cNvGrpSpPr/>
          <p:nvPr/>
        </p:nvGrpSpPr>
        <p:grpSpPr>
          <a:xfrm>
            <a:off x="1543733" y="487235"/>
            <a:ext cx="5044491" cy="1167764"/>
            <a:chOff x="1543733" y="186795"/>
            <a:chExt cx="5044491" cy="153220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F121FA2-08A9-4DA5-9E4A-528AA8533411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32205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909CAC4-7495-4E48-A018-E65444C24008}"/>
                </a:ext>
              </a:extLst>
            </p:cNvPr>
            <p:cNvCxnSpPr/>
            <p:nvPr/>
          </p:nvCxnSpPr>
          <p:spPr>
            <a:xfrm>
              <a:off x="1559917" y="1719000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9AA507-75CC-4D9E-8F87-9144B65D94C3}"/>
              </a:ext>
            </a:extLst>
          </p:cNvPr>
          <p:cNvGrpSpPr/>
          <p:nvPr/>
        </p:nvGrpSpPr>
        <p:grpSpPr>
          <a:xfrm>
            <a:off x="2541527" y="2234419"/>
            <a:ext cx="4620951" cy="288001"/>
            <a:chOff x="2541527" y="1912702"/>
            <a:chExt cx="4620951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4FC46C9-ED77-4F3F-8B79-E022A4921EE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07C14A7F-0B7A-484A-8C3A-2C329664A6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4332951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라디안에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502F50-E7DA-4DFA-8057-29C53252432F}"/>
              </a:ext>
            </a:extLst>
          </p:cNvPr>
          <p:cNvGrpSpPr/>
          <p:nvPr/>
        </p:nvGrpSpPr>
        <p:grpSpPr>
          <a:xfrm>
            <a:off x="2541527" y="2633940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9ECFF6E-A4DA-4266-B21D-7E564956FFC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908982F2-6E93-43E5-9B27-71A7CA72416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360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도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(degree)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0BF93BE-0A8A-4DDC-B86D-513610A60B7F}"/>
              </a:ext>
            </a:extLst>
          </p:cNvPr>
          <p:cNvGrpSpPr/>
          <p:nvPr/>
        </p:nvGrpSpPr>
        <p:grpSpPr>
          <a:xfrm>
            <a:off x="2541527" y="3215370"/>
            <a:ext cx="4046697" cy="288001"/>
            <a:chOff x="2541527" y="1912702"/>
            <a:chExt cx="4046697" cy="2880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0D0E670-ECA3-4AB1-B176-76942FB1D33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내용 개체 틀 26">
              <a:extLst>
                <a:ext uri="{FF2B5EF4-FFF2-40B4-BE49-F238E27FC236}">
                  <a16:creationId xmlns:a16="http://schemas.microsoft.com/office/drawing/2014/main" id="{F2D3E295-3E0C-4B5D-88EE-8E01EA450AD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t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함수의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부터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도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(degree)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에 대한 값을 구하고 있다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DA8518E-D10D-4231-B59A-E3EC2B86C064}"/>
              </a:ext>
            </a:extLst>
          </p:cNvPr>
          <p:cNvSpPr/>
          <p:nvPr/>
        </p:nvSpPr>
        <p:spPr bwMode="auto">
          <a:xfrm>
            <a:off x="2571750" y="1166813"/>
            <a:ext cx="4210050" cy="3487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0FA1C59-F910-4C84-9F9B-5267B744A50C}"/>
              </a:ext>
            </a:extLst>
          </p:cNvPr>
          <p:cNvSpPr/>
          <p:nvPr/>
        </p:nvSpPr>
        <p:spPr>
          <a:xfrm>
            <a:off x="2590478" y="116500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685800" fontAlgn="auto" latinLnBrk="0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for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in range(360):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sin_value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=sin(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i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*pi/180)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5088A2-D29F-4EA8-8E34-642841A81BD4}"/>
              </a:ext>
            </a:extLst>
          </p:cNvPr>
          <p:cNvSpPr/>
          <p:nvPr/>
        </p:nvSpPr>
        <p:spPr>
          <a:xfrm>
            <a:off x="1447136" y="391147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34882E2-D0A3-4A88-85A0-35471A6392FC}"/>
              </a:ext>
            </a:extLst>
          </p:cNvPr>
          <p:cNvSpPr/>
          <p:nvPr/>
        </p:nvSpPr>
        <p:spPr>
          <a:xfrm>
            <a:off x="1551689" y="401950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57C3F2-417D-420D-9B47-DB2FC2C5F982}"/>
              </a:ext>
            </a:extLst>
          </p:cNvPr>
          <p:cNvSpPr/>
          <p:nvPr/>
        </p:nvSpPr>
        <p:spPr>
          <a:xfrm>
            <a:off x="1551687" y="437159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96AE4063-8A04-47F6-9343-F7C664A2CA20}"/>
              </a:ext>
            </a:extLst>
          </p:cNvPr>
          <p:cNvSpPr txBox="1">
            <a:spLocks/>
          </p:cNvSpPr>
          <p:nvPr/>
        </p:nvSpPr>
        <p:spPr bwMode="auto">
          <a:xfrm>
            <a:off x="2484089" y="4372774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sin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함수는 라디안의 값으로 입력 받기 때문에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부터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360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도의 값을 해당 표현과 같이 변환합니다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0" name="내용 개체 틀 26">
            <a:extLst>
              <a:ext uri="{FF2B5EF4-FFF2-40B4-BE49-F238E27FC236}">
                <a16:creationId xmlns:a16="http://schemas.microsoft.com/office/drawing/2014/main" id="{A0AFEEE9-5239-4AD9-B250-6E20FF6E2070}"/>
              </a:ext>
            </a:extLst>
          </p:cNvPr>
          <p:cNvSpPr txBox="1">
            <a:spLocks/>
          </p:cNvSpPr>
          <p:nvPr/>
        </p:nvSpPr>
        <p:spPr bwMode="auto">
          <a:xfrm>
            <a:off x="2492041" y="402358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B4DD104-A32B-4881-B6DE-B7BBDB28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593981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37783FA-64C0-4F79-95F4-5D699E056920}"/>
              </a:ext>
            </a:extLst>
          </p:cNvPr>
          <p:cNvGrpSpPr/>
          <p:nvPr/>
        </p:nvGrpSpPr>
        <p:grpSpPr>
          <a:xfrm>
            <a:off x="2541527" y="1617811"/>
            <a:ext cx="4046697" cy="288001"/>
            <a:chOff x="2541527" y="1912702"/>
            <a:chExt cx="4046697" cy="288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CDCDC07-321D-4AF2-8778-C8A52E4E83A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389C53C0-5770-4564-AEB8-EFE54B9C1A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1900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F689B8-FFD6-4D84-91F1-ABB74B0FD958}"/>
              </a:ext>
            </a:extLst>
          </p:cNvPr>
          <p:cNvGrpSpPr/>
          <p:nvPr/>
        </p:nvGrpSpPr>
        <p:grpSpPr>
          <a:xfrm>
            <a:off x="2541527" y="2000598"/>
            <a:ext cx="4046697" cy="288001"/>
            <a:chOff x="2541527" y="1912702"/>
            <a:chExt cx="4046697" cy="28800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D8FF58D-165E-4281-87EA-96FEF47A514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4C897980-32F8-455F-9830-FA058CBFE5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1900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3920F3B-1467-4C41-9DC8-D3F5C170D521}"/>
              </a:ext>
            </a:extLst>
          </p:cNvPr>
          <p:cNvGrpSpPr/>
          <p:nvPr/>
        </p:nvGrpSpPr>
        <p:grpSpPr>
          <a:xfrm>
            <a:off x="2541527" y="2378416"/>
            <a:ext cx="4046697" cy="292969"/>
            <a:chOff x="2541527" y="1907733"/>
            <a:chExt cx="4046697" cy="2929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A34CCB-23BE-4DE2-BF81-E14029396B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5023D66C-66A7-4DCC-8F49-D9032FB96A6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1970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DBBCDD8-F0B5-4D5F-8B70-7BD6415AF084}"/>
              </a:ext>
            </a:extLst>
          </p:cNvPr>
          <p:cNvGrpSpPr/>
          <p:nvPr/>
        </p:nvGrpSpPr>
        <p:grpSpPr>
          <a:xfrm>
            <a:off x="2541527" y="2756233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CAFFC7B-63C3-4E43-BD86-D39B53FBF9C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288095ED-2B69-4F9D-9A80-C43181DE504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1970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sp>
        <p:nvSpPr>
          <p:cNvPr id="59" name="내용 개체 틀 26">
            <a:extLst>
              <a:ext uri="{FF2B5EF4-FFF2-40B4-BE49-F238E27FC236}">
                <a16:creationId xmlns:a16="http://schemas.microsoft.com/office/drawing/2014/main" id="{BCED9467-1EA8-42A7-8975-98B9EBFAF843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모듈의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time()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함수의 값이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반환되었을 경우 나타낸 국내 기준 시간은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B16FC5-4894-4ACC-9669-4DBAC4FCD04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EA6220A-B42C-4CBD-9FA3-07961B8B3DC5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2" name="내용 개체 틀 26">
            <a:extLst>
              <a:ext uri="{FF2B5EF4-FFF2-40B4-BE49-F238E27FC236}">
                <a16:creationId xmlns:a16="http://schemas.microsoft.com/office/drawing/2014/main" id="{B618AEDA-F25B-480F-AAD8-C9AB72F0908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모듈의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time()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함수의 값이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반환되었을 경우 나타낸 국내 기준 시간은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33568C-A6BB-41F5-860F-508FBB84C539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A037962-70FB-4CE9-80A0-5BDB642142AB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EE0139-1E75-4513-A86A-E183628DDF1A}"/>
              </a:ext>
            </a:extLst>
          </p:cNvPr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7F7885-2997-4FCC-B6CD-52671CB2975A}"/>
              </a:ext>
            </a:extLst>
          </p:cNvPr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205B3D-3C20-48BB-B488-E56765973341}"/>
              </a:ext>
            </a:extLst>
          </p:cNvPr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71" name="내용 개체 틀 26">
            <a:extLst>
              <a:ext uri="{FF2B5EF4-FFF2-40B4-BE49-F238E27FC236}">
                <a16:creationId xmlns:a16="http://schemas.microsoft.com/office/drawing/2014/main" id="{3AE62F39-8EB3-447C-8937-026F4ED95616}"/>
              </a:ext>
            </a:extLst>
          </p:cNvPr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time()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1970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년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9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분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국내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 기준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+9)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부터 몇 초가 경과하였는지 알려줍니다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2" name="내용 개체 틀 26">
            <a:extLst>
              <a:ext uri="{FF2B5EF4-FFF2-40B4-BE49-F238E27FC236}">
                <a16:creationId xmlns:a16="http://schemas.microsoft.com/office/drawing/2014/main" id="{427375BD-A594-4F22-96A1-94FBDE670472}"/>
              </a:ext>
            </a:extLst>
          </p:cNvPr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A0BD85-9819-445D-9DA2-3C090D08BE98}"/>
              </a:ext>
            </a:extLst>
          </p:cNvPr>
          <p:cNvGrpSpPr/>
          <p:nvPr/>
        </p:nvGrpSpPr>
        <p:grpSpPr>
          <a:xfrm>
            <a:off x="2541527" y="1617811"/>
            <a:ext cx="4046697" cy="288001"/>
            <a:chOff x="2541527" y="1912702"/>
            <a:chExt cx="4046697" cy="2880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1680E3-251B-462F-AD6A-7E691B93A6E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8253D1CD-2949-4EFD-8CBD-276C81A346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1900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906259-78A2-485F-B01D-B1EA8463C336}"/>
              </a:ext>
            </a:extLst>
          </p:cNvPr>
          <p:cNvGrpSpPr/>
          <p:nvPr/>
        </p:nvGrpSpPr>
        <p:grpSpPr>
          <a:xfrm>
            <a:off x="2541527" y="2000598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0D04A3-694D-42E8-99F9-78D833D897D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3BEEABEC-0640-4C5C-9D18-9F7C84A50C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1900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DC1C63-E587-403B-B599-5D0CCA729756}"/>
              </a:ext>
            </a:extLst>
          </p:cNvPr>
          <p:cNvGrpSpPr/>
          <p:nvPr/>
        </p:nvGrpSpPr>
        <p:grpSpPr>
          <a:xfrm>
            <a:off x="2541527" y="2378416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69F7F9F-C8D8-4947-B275-4B6E3A03D3F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7CCBBED0-59A6-47C4-90C6-118EE62751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1970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787F360-FE4E-49F2-BD2A-8C38C432037C}"/>
              </a:ext>
            </a:extLst>
          </p:cNvPr>
          <p:cNvGrpSpPr/>
          <p:nvPr/>
        </p:nvGrpSpPr>
        <p:grpSpPr>
          <a:xfrm>
            <a:off x="2541527" y="2756233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69F073-D356-49F8-95EA-FD03CE0141C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76002436-DE48-46E0-9D1A-023C87E13A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1970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월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일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</a:t>
              </a: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F8DDD826-20D1-4E5C-997E-5F5DA411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6" y="272011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2A2D7F-E1F7-4E56-A187-E3FA908AAB8C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EE1DE2-FFDB-457C-B510-3D96293EE0A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27311D4B-274D-4037-BCEC-F9930A23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tm_week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3500AD-B033-42EE-8284-FCAA35466352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567CD9-3629-4CB4-A92C-63B98FDBA6C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0990645-E073-48C1-B133-E5CC679756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tm_mday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E7FBCA-14A6-4740-8D3E-21DD9FE0DECA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0553C8-504C-4417-A63C-6EA6E5F381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548AF2F7-365D-4EDB-9D6F-F364D92797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tm_wday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B21F6-203F-483C-A9C2-10FD8D70AE87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4E3118-B3BC-484C-A398-EE5D3DF8A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64AF8A90-C702-4D72-BFD4-448C40F0F1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tm_yday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모듈의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localtime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()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함수로 부터 반환되는 값 중 요일 값이 반환되는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구초체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값은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57474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68277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3486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36044"/>
            <a:ext cx="583695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tm_year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년도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tm_mon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월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tm_mday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tm_hour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시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tm_min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분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tm_sec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tm_wday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요일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월요일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화요일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~7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일요일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), 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tm_yday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년간일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tm_isdst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일광절약일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썸머타임적용시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을 의미합니다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68685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0D1532-D081-4E53-A5D4-0FE5B5DE382E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D5D48-ED85-4D1F-A0F9-31B21DC908A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59359774-6EB1-4E21-9D74-22137DEACD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tm_week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BA87C4-221E-4F9D-B68B-2172D2519E4B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768F91-9720-4250-89B6-2AA70831AF8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E7F43EE2-0342-45C9-B29D-DFE2BA18081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tm_mday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5609B6-A9FB-4652-BE74-FDEC87AD7ABE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DD9FA82-2CB4-4178-ABF9-53AC0C91427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" name="내용 개체 틀 26">
              <a:extLst>
                <a:ext uri="{FF2B5EF4-FFF2-40B4-BE49-F238E27FC236}">
                  <a16:creationId xmlns:a16="http://schemas.microsoft.com/office/drawing/2014/main" id="{04BCDB79-46E7-4784-AEC4-24C74AF129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tm_wday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BD0A9AB-DD76-4E22-80A8-2D7EFB0B3FFC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A3CC91-1450-4980-BADE-31BFD324691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내용 개체 틀 26">
              <a:extLst>
                <a:ext uri="{FF2B5EF4-FFF2-40B4-BE49-F238E27FC236}">
                  <a16:creationId xmlns:a16="http://schemas.microsoft.com/office/drawing/2014/main" id="{7E3AED9B-CA2F-44EC-9C20-360604827C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tm_yday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4" name="내용 개체 틀 26">
            <a:extLst>
              <a:ext uri="{FF2B5EF4-FFF2-40B4-BE49-F238E27FC236}">
                <a16:creationId xmlns:a16="http://schemas.microsoft.com/office/drawing/2014/main" id="{19C94944-6FC8-40D3-A048-AB1725466294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time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모듈의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localtime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()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함수로 부터 반환되는 값 중 요일 값이 반환되는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구초체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값은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E72AA-D058-44DF-8C04-CE7B283EB9C0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CF351E1-8C7A-4960-9B63-83CC77F783CE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BA940C3D-9BC7-44E8-AF5E-E093BA01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67569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C490C357-94A2-44FA-B5B0-262C15D183CF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import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이후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os.system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(“calc”)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실행하였을 경우 올바른 설명은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88192E-65F0-440B-B6BA-F389ACDD88C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7BB3E21-F9FB-414A-8C83-D98AC11DF693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DA3F0FD-DEB8-4852-8AFA-DD63775C255E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E8EE2D-A402-459C-8348-DD139731819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2B54855-88AF-4098-80E6-7FBFC4AF15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윈도우 버전 계산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3ABFFA-72C0-4524-A7ED-2031508DC907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B88403-D995-453F-A71E-18AA2263FC5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B87307DB-3486-4949-8B55-4F2752FFD1D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윈도우 계산기 실행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5B23BBB-253F-4C43-A6F0-2A93EA77B784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4AB79E-2757-4E4B-A2E2-E439755B808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D1B70539-6DD6-43DD-9BE4-2FCE80C70E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저장된 변수 계산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8098B4-455D-4617-B703-4045779E94F9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234ABF7-F595-4B9B-9A3C-BF0E6197409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BF51FA31-D08B-492A-960C-2E3BD1AD81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저장된 상수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572011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os.system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명령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으로 윈도우의 명령을 실행할 수 있습니다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내용 개체 틀 26">
            <a:extLst>
              <a:ext uri="{FF2B5EF4-FFF2-40B4-BE49-F238E27FC236}">
                <a16:creationId xmlns:a16="http://schemas.microsoft.com/office/drawing/2014/main" id="{1F7892E4-F48B-42B2-B557-24CD378619C4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import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이후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os.system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(“calc”)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실행하였을 경우 올바른 설명은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AD98FA-1927-4EC3-8FC0-6C3E4066D3AA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AF40BD2-DD7B-456E-A6AC-4FDA2AEBAD58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0C3D22B-0022-4B31-AA78-2D0E21AF9D8A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8B7CAC0-C159-4AA9-A0E7-634086C23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8A646FC1-4428-4D8A-9FEF-4FF25352EC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윈도우 버전 계산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061BCB-4D3B-4331-A408-2A7A89BF221F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85805E4-9885-41DD-826C-A829D1C9682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DA361C5A-17FA-40EA-95F1-A68E59C28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윈도우 계산기 실행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D413B4-A553-494C-A2E0-93B217FCB154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F5A5B1C-925B-43C4-AD09-E772A480FE9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27134210-E40E-4FD1-81B6-67231D6B9C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저장된 변수 계산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CCDB3C6-462E-4BB3-B200-9D7EC9039AD9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2F4F831-B4A1-40CA-AA10-312779A5785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내용 개체 틀 26">
              <a:extLst>
                <a:ext uri="{FF2B5EF4-FFF2-40B4-BE49-F238E27FC236}">
                  <a16:creationId xmlns:a16="http://schemas.microsoft.com/office/drawing/2014/main" id="{7FFAD5C9-4D57-4ABE-B044-798AF5A950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저장된 상수 계산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B1F113BA-D61B-4D49-8FDA-08D7669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17979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math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en-US" altLang="ko-KR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mathplotlib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맛보기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statistics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사용 예제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설치하면 자주 사용되는 다양한 함수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(def)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라이브러리에 포함되어 있음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[import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등으로 가지고 올 표준 모듈을 선언하여야 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math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모듈은 수학관련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statistics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모듈은 통계 관련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유용한 함수를 제공함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난수 발생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모듈은 현재시간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실행시간 등을 구하는데 유용함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모듈로 현재 시간을 구할 수 있음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sleep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실행을 지연시킬 수 있으며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모듈로 특정 난수를 발생시킬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541578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en-US" altLang="ko-KR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 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모듈은 시스템의 정보와 시스템을 관리할 수 있는 모듈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built-in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응용사례로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IDLE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포함되어 있는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Python Tutorial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활용할 것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223CDE-C61B-4AB6-B693-3D814151A8E4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설치하면 자주 사용되는 다양한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(def)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표준 라이브러리에 포함되어 있음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A3267C-ACDE-4525-ABE0-00EFDD2BBC42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94F861-EE47-44D1-8BD1-39BB216C20D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62961B-040F-4D6F-A248-AE9D6D63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483D68-6DF5-47ED-9C97-D69DCFB156FD}"/>
              </a:ext>
            </a:extLst>
          </p:cNvPr>
          <p:cNvSpPr/>
          <p:nvPr/>
        </p:nvSpPr>
        <p:spPr bwMode="auto">
          <a:xfrm>
            <a:off x="719222" y="1844408"/>
            <a:ext cx="5868903" cy="2242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67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함수를 모아 놓은 개념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</a:p>
          <a:p>
            <a:pPr marL="2667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기본적으로 설치되어 있는 라이브러리를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라이브러리라고 부름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67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python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에서는 이 라이브러리를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module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이라고 하며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표준라이브러리를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built-in module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로 명명함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본 강의에서는 혼용하여 부를 예정임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  <a:endParaRPr kumimoji="0" lang="ko-KR" altLang="en-US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B9B3B0-0C2C-4A26-BBE0-BDB5EDE1F8E6}"/>
              </a:ext>
            </a:extLst>
          </p:cNvPr>
          <p:cNvSpPr/>
          <p:nvPr/>
        </p:nvSpPr>
        <p:spPr bwMode="auto">
          <a:xfrm>
            <a:off x="711273" y="1669930"/>
            <a:ext cx="188263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라이브러리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D0A9037-96EA-4196-B9EB-578C6D953135}"/>
              </a:ext>
            </a:extLst>
          </p:cNvPr>
          <p:cNvSpPr/>
          <p:nvPr/>
        </p:nvSpPr>
        <p:spPr>
          <a:xfrm>
            <a:off x="939002" y="2242875"/>
            <a:ext cx="78933" cy="78933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b="1" kern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6EF7343-F803-48E3-BAA4-3D29CBDE9D89}"/>
              </a:ext>
            </a:extLst>
          </p:cNvPr>
          <p:cNvSpPr/>
          <p:nvPr/>
        </p:nvSpPr>
        <p:spPr>
          <a:xfrm>
            <a:off x="939002" y="2617460"/>
            <a:ext cx="78933" cy="78933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b="1" kern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6EF7343-F803-48E3-BAA4-3D29CBDE9D89}"/>
              </a:ext>
            </a:extLst>
          </p:cNvPr>
          <p:cNvSpPr/>
          <p:nvPr/>
        </p:nvSpPr>
        <p:spPr>
          <a:xfrm>
            <a:off x="939002" y="3277860"/>
            <a:ext cx="78933" cy="78933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b="1" kern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223CDE-C61B-4AB6-B693-3D814151A8E4}"/>
              </a:ext>
            </a:extLst>
          </p:cNvPr>
          <p:cNvSpPr/>
          <p:nvPr/>
        </p:nvSpPr>
        <p:spPr bwMode="auto">
          <a:xfrm>
            <a:off x="1255311" y="183965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 및 외부 라이브러리 활용에 대한 몇몇 예제를 본 강의에서 학습함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A3267C-ACDE-4525-ABE0-00EFDD2BBC42}"/>
              </a:ext>
            </a:extLst>
          </p:cNvPr>
          <p:cNvGrpSpPr/>
          <p:nvPr/>
        </p:nvGrpSpPr>
        <p:grpSpPr>
          <a:xfrm>
            <a:off x="719572" y="1839658"/>
            <a:ext cx="507705" cy="732091"/>
            <a:chOff x="593089" y="2787774"/>
            <a:chExt cx="507705" cy="7320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94F861-EE47-44D1-8BD1-39BB216C20D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62961B-040F-4D6F-A248-AE9D6D63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2D8AAE-2F83-4161-9367-A9230C44B111}"/>
              </a:ext>
            </a:extLst>
          </p:cNvPr>
          <p:cNvGrpSpPr/>
          <p:nvPr/>
        </p:nvGrpSpPr>
        <p:grpSpPr>
          <a:xfrm>
            <a:off x="719572" y="694604"/>
            <a:ext cx="5868553" cy="966245"/>
            <a:chOff x="1242060" y="2969889"/>
            <a:chExt cx="5868553" cy="966245"/>
          </a:xfrm>
        </p:grpSpPr>
        <p:sp>
          <p:nvSpPr>
            <p:cNvPr id="13" name="모서리가 둥근 직사각형 2">
              <a:extLst>
                <a:ext uri="{FF2B5EF4-FFF2-40B4-BE49-F238E27FC236}">
                  <a16:creationId xmlns:a16="http://schemas.microsoft.com/office/drawing/2014/main" id="{8864EB4D-D0CE-470C-9320-30BF0B76918C}"/>
                </a:ext>
              </a:extLst>
            </p:cNvPr>
            <p:cNvSpPr/>
            <p:nvPr/>
          </p:nvSpPr>
          <p:spPr bwMode="auto">
            <a:xfrm>
              <a:off x="1415445" y="2975307"/>
              <a:ext cx="5695168" cy="960827"/>
            </a:xfrm>
            <a:prstGeom prst="roundRect">
              <a:avLst/>
            </a:prstGeom>
            <a:solidFill>
              <a:srgbClr val="F7EAC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39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sin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계산하기 위하여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math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 표준 라이브러리를 프로그램 소스에서 호출하고 해당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math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라이브러리에 있는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sin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가져다 사용하면 됨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072102C-8CEF-4C90-9E63-4B907716A638}"/>
                </a:ext>
              </a:extLst>
            </p:cNvPr>
            <p:cNvSpPr/>
            <p:nvPr/>
          </p:nvSpPr>
          <p:spPr bwMode="auto">
            <a:xfrm>
              <a:off x="1242060" y="2969889"/>
              <a:ext cx="472209" cy="472209"/>
            </a:xfrm>
            <a:prstGeom prst="ellipse">
              <a:avLst/>
            </a:prstGeom>
            <a:solidFill>
              <a:srgbClr val="DFAC4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6B2230-800B-42FF-B7E5-2EFB9BFD7340}"/>
              </a:ext>
            </a:extLst>
          </p:cNvPr>
          <p:cNvGrpSpPr/>
          <p:nvPr/>
        </p:nvGrpSpPr>
        <p:grpSpPr>
          <a:xfrm>
            <a:off x="711271" y="2722208"/>
            <a:ext cx="5876853" cy="2224122"/>
            <a:chOff x="702526" y="2051169"/>
            <a:chExt cx="5890479" cy="38098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01718A-D40E-47AC-A6C8-BB3106AAB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82892B-0C47-4426-AD14-B4158D3A6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314529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0C4CA8-6387-4B2A-BC72-23DA52C34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680701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0E1B01-EB22-480E-A16E-A435912FE77E}"/>
              </a:ext>
            </a:extLst>
          </p:cNvPr>
          <p:cNvSpPr/>
          <p:nvPr/>
        </p:nvSpPr>
        <p:spPr bwMode="auto">
          <a:xfrm>
            <a:off x="711270" y="2900515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import math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math.sin(0)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0.0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math.pi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3.141592653589793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math.sin(math.pi/2.0)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1.0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27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표준 라이브러리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793388-FFEE-40F6-B16C-33D82BB005AC}"/>
              </a:ext>
            </a:extLst>
          </p:cNvPr>
          <p:cNvSpPr/>
          <p:nvPr/>
        </p:nvSpPr>
        <p:spPr bwMode="auto">
          <a:xfrm>
            <a:off x="719138" y="799650"/>
            <a:ext cx="4227201" cy="68363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라이브러리를 사용하기 위하여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선언하여야 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FB726E-0B70-44D9-97BE-28D5FD10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531322"/>
            <a:ext cx="5761777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라이브러리명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단축명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6A848E-ABE0-443E-A502-F67090439A00}"/>
              </a:ext>
            </a:extLst>
          </p:cNvPr>
          <p:cNvCxnSpPr/>
          <p:nvPr/>
        </p:nvCxnSpPr>
        <p:spPr bwMode="auto">
          <a:xfrm>
            <a:off x="719572" y="707822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1C8879E-5798-4196-B349-AE8592F779C9}"/>
              </a:ext>
            </a:extLst>
          </p:cNvPr>
          <p:cNvCxnSpPr/>
          <p:nvPr/>
        </p:nvCxnSpPr>
        <p:spPr bwMode="auto">
          <a:xfrm>
            <a:off x="719572" y="269026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94709025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18399</TotalTime>
  <Words>2803</Words>
  <Application>Microsoft Office PowerPoint</Application>
  <PresentationFormat>화면 슬라이드 쇼(16:9)</PresentationFormat>
  <Paragraphs>695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4" baseType="lpstr">
      <vt:lpstr>나눔명조 ExtraBold</vt:lpstr>
      <vt:lpstr>나눔고딕</vt:lpstr>
      <vt:lpstr>굴림</vt:lpstr>
      <vt:lpstr>Consolas</vt:lpstr>
      <vt:lpstr>나눔바른고딕</vt:lpstr>
      <vt:lpstr>맑은 고딕</vt:lpstr>
      <vt:lpstr>Arial</vt:lpstr>
      <vt:lpstr>Wingdings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3078</cp:revision>
  <dcterms:created xsi:type="dcterms:W3CDTF">2007-12-21T01:40:26Z</dcterms:created>
  <dcterms:modified xsi:type="dcterms:W3CDTF">2021-04-28T23:41:19Z</dcterms:modified>
</cp:coreProperties>
</file>